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7" r:id="rId2"/>
    <p:sldId id="809" r:id="rId3"/>
    <p:sldId id="789" r:id="rId4"/>
    <p:sldId id="810" r:id="rId5"/>
    <p:sldId id="790" r:id="rId6"/>
    <p:sldId id="791" r:id="rId7"/>
    <p:sldId id="792" r:id="rId8"/>
    <p:sldId id="793" r:id="rId9"/>
    <p:sldId id="796" r:id="rId10"/>
    <p:sldId id="794" r:id="rId11"/>
    <p:sldId id="795" r:id="rId12"/>
    <p:sldId id="799" r:id="rId13"/>
    <p:sldId id="806" r:id="rId14"/>
    <p:sldId id="802" r:id="rId15"/>
    <p:sldId id="804" r:id="rId16"/>
    <p:sldId id="811" r:id="rId17"/>
    <p:sldId id="803" r:id="rId18"/>
    <p:sldId id="800" r:id="rId19"/>
    <p:sldId id="568" r:id="rId20"/>
    <p:sldId id="571" r:id="rId21"/>
    <p:sldId id="569" r:id="rId22"/>
    <p:sldId id="570" r:id="rId23"/>
    <p:sldId id="945" r:id="rId24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pos="816">
          <p15:clr>
            <a:srgbClr val="A4A3A4"/>
          </p15:clr>
        </p15:guide>
        <p15:guide id="3" pos="3175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FF3300"/>
    <a:srgbClr val="00B0F0"/>
    <a:srgbClr val="000000"/>
    <a:srgbClr val="33CC33"/>
    <a:srgbClr val="3366FF"/>
    <a:srgbClr val="FF0000"/>
    <a:srgbClr val="FFFC71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7" autoAdjust="0"/>
    <p:restoredTop sz="85714" autoAdjust="0"/>
  </p:normalViewPr>
  <p:slideViewPr>
    <p:cSldViewPr>
      <p:cViewPr varScale="1">
        <p:scale>
          <a:sx n="171" d="100"/>
          <a:sy n="171" d="100"/>
        </p:scale>
        <p:origin x="600" y="176"/>
      </p:cViewPr>
      <p:guideLst>
        <p:guide orient="horz" pos="731"/>
        <p:guide pos="816"/>
        <p:guide pos="3175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90" y="-84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88730" y="408070"/>
            <a:ext cx="1838510" cy="59729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r" defTabSz="94686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488" name="Rectangle 8"/>
          <p:cNvSpPr>
            <a:spLocks noGrp="1" noChangeAspect="1" noChangeArrowheads="1"/>
          </p:cNvSpPr>
          <p:nvPr>
            <p:ph type="hdr" sz="quarter"/>
          </p:nvPr>
        </p:nvSpPr>
        <p:spPr bwMode="auto">
          <a:xfrm>
            <a:off x="338541" y="408069"/>
            <a:ext cx="3760819" cy="59564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l" defTabSz="94686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38541" y="9668583"/>
            <a:ext cx="3083737" cy="48211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72" tIns="47282" rIns="94572" bIns="47282" numCol="1" anchor="b" anchorCtr="0" compatLnSpc="1">
            <a:prstTxWarp prst="textNoShape">
              <a:avLst/>
            </a:prstTxWarp>
          </a:bodyPr>
          <a:lstStyle>
            <a:lvl1pPr algn="l" defTabSz="94686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888731" y="9668583"/>
            <a:ext cx="1840187" cy="482114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72" tIns="47282" rIns="94572" bIns="47282" numCol="1" anchor="b" anchorCtr="0" compatLnSpc="1">
            <a:prstTxWarp prst="textNoShape">
              <a:avLst/>
            </a:prstTxWarp>
          </a:bodyPr>
          <a:lstStyle>
            <a:lvl1pPr algn="r" defTabSz="946507">
              <a:defRPr sz="1000" smtClean="0"/>
            </a:lvl1pPr>
          </a:lstStyle>
          <a:p>
            <a:pPr>
              <a:defRPr/>
            </a:pPr>
            <a:fld id="{18C38AB0-9E4A-42EE-BE00-5C224D01100C}" type="slidenum">
              <a:rPr lang="fr-CH" altLang="de-DE"/>
              <a:pPr>
                <a:defRPr/>
              </a:pPr>
              <a:t>‹Nr.›</a:t>
            </a:fld>
            <a:endParaRPr lang="fr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5138" y="1116013"/>
            <a:ext cx="2478087" cy="1858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01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8541" y="3123039"/>
            <a:ext cx="6390376" cy="6545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562" tIns="47279" rIns="94562" bIns="47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endParaRPr lang="de-CH" noProof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87055" y="406423"/>
            <a:ext cx="1838511" cy="59729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r" defTabSz="94686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8542" y="406423"/>
            <a:ext cx="3759143" cy="59729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562" tIns="47279" rIns="94562" bIns="47279" numCol="1" anchor="ctr" anchorCtr="0" compatLnSpc="1">
            <a:prstTxWarp prst="textNoShape">
              <a:avLst/>
            </a:prstTxWarp>
          </a:bodyPr>
          <a:lstStyle>
            <a:lvl1pPr algn="l" defTabSz="946861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1613935" y="111891"/>
            <a:ext cx="3861376" cy="2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97" tIns="47350" rIns="94697" bIns="47350">
            <a:spAutoFit/>
          </a:bodyPr>
          <a:lstStyle>
            <a:lvl1pPr defTabSz="94615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CH" altLang="de-DE" sz="1000" b="1"/>
              <a:t>KLASSIFIZIERUNG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8541" y="9668583"/>
            <a:ext cx="3083737" cy="4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6" rIns="94848" bIns="4742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88731" y="9668583"/>
            <a:ext cx="1840187" cy="4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6" rIns="94848" bIns="474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ADE59E33-2BC1-4F57-AFF1-94F235585A5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rtl="0" eaLnBrk="0" fontAlgn="base" hangingPunct="0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38163" indent="-1778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–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895350" indent="-1778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º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257300" indent="-182563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546" indent="-270228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6897" indent="-214263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15" indent="-214263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7932" indent="-214263" defTabSz="90502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38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942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448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953" indent="-214263" defTabSz="90502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H" altLang="de-DE" sz="1000"/>
              <a:t>KLASSFIZIERUNG</a:t>
            </a:r>
          </a:p>
        </p:txBody>
      </p:sp>
      <p:sp>
        <p:nvSpPr>
          <p:cNvPr id="921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546" indent="-270228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6897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15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7932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3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942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44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953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1000"/>
              <a:t>Referent oder Herausgeber</a:t>
            </a: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546" indent="-270228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6897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15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7932" indent="-214263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3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942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448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953" indent="-2142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193D0F-D1A5-4C10-8CDA-476F95F6E51E}" type="slidenum">
              <a:rPr lang="de-CH" altLang="de-DE" sz="1000"/>
              <a:pPr/>
              <a:t>1</a:t>
            </a:fld>
            <a:endParaRPr lang="de-CH" altLang="de-DE" sz="100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71108" y="2074278"/>
            <a:ext cx="8939151" cy="43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222" tIns="45610" rIns="91222" bIns="45610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1750" indent="-1873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endParaRPr lang="de-DE" altLang="de-DE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6836795" y="6421727"/>
            <a:ext cx="2573464" cy="3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1" tIns="45750" rIns="91501" bIns="4575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2763B5E-2BE3-421B-A382-1567F1C95C45}" type="slidenum">
              <a:rPr lang="de-CH" altLang="de-DE" sz="1000"/>
              <a:pPr algn="r" eaLnBrk="1" hangingPunct="1"/>
              <a:t>1</a:t>
            </a:fld>
            <a:endParaRPr lang="de-CH" altLang="de-DE" sz="1000"/>
          </a:p>
        </p:txBody>
      </p:sp>
      <p:sp>
        <p:nvSpPr>
          <p:cNvPr id="9223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741363"/>
            <a:ext cx="1646238" cy="1235075"/>
          </a:xfrm>
          <a:ln/>
        </p:spPr>
      </p:sp>
      <p:sp>
        <p:nvSpPr>
          <p:cNvPr id="9224" name="Rectangle 1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Verweis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die </a:t>
            </a:r>
            <a:r>
              <a:rPr lang="fr-CH" dirty="0" err="1"/>
              <a:t>Karten</a:t>
            </a:r>
            <a:r>
              <a:rPr lang="fr-CH" dirty="0"/>
              <a:t>, die Web-Seite </a:t>
            </a:r>
            <a:r>
              <a:rPr lang="fr-CH" dirty="0" err="1"/>
              <a:t>und</a:t>
            </a:r>
            <a:r>
              <a:rPr lang="fr-CH" dirty="0"/>
              <a:t> die ö</a:t>
            </a:r>
            <a:r>
              <a:rPr lang="de-CH" dirty="0" err="1"/>
              <a:t>ffentliche</a:t>
            </a:r>
            <a:r>
              <a:rPr lang="de-CH" dirty="0"/>
              <a:t> Auflage.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4803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Erklären der Karte, Verweis auf die Karte und die öffentliche Auflage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05187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853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B3597-0993-2B19-6F07-BB13BC4F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AE6877C-8ACB-B360-394C-7CB55B81D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27013A-4048-D27A-CB19-39E009811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armasuisse grosszügig. Andere Bauherren, </a:t>
            </a:r>
            <a:r>
              <a:rPr lang="de-CH" dirty="0" err="1"/>
              <a:t>atra</a:t>
            </a:r>
            <a:r>
              <a:rPr lang="de-CH" dirty="0"/>
              <a:t>, SBB, Kantone, ersetzen Fenster erst ab AW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7B552-C261-538B-B8C0-D96F09A52C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E4A43D3D-9201-CF0D-B21A-90B515427F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6C9220-23BE-F6A9-0087-51FFD373B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8B3701-FC58-589C-46E8-B1ABF366C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33597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9410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19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590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20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0126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21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386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4A4AB19-13A7-4E41-9CEE-8879586835DA}" type="slidenum">
              <a:rPr lang="de-CH" altLang="de-DE" sz="1200"/>
              <a:pPr/>
              <a:t>22</a:t>
            </a:fld>
            <a:endParaRPr lang="de-CH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1695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 err="1">
                <a:solidFill>
                  <a:srgbClr val="474747"/>
                </a:solidFill>
                <a:effectLst/>
                <a:latin typeface="Google Sans"/>
              </a:rPr>
              <a:t>LAFmax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 </a:t>
            </a:r>
            <a:r>
              <a:rPr lang="de-DE" b="0" i="0" dirty="0">
                <a:solidFill>
                  <a:srgbClr val="040C28"/>
                </a:solidFill>
                <a:effectLst/>
                <a:latin typeface="Google Sans"/>
              </a:rPr>
              <a:t>Der Maximum Schallpegel mit 'A' Frequenzbewertung und F- Zeitbewertung während der Messperiode</a:t>
            </a:r>
          </a:p>
          <a:p>
            <a:r>
              <a:rPr lang="de-DE" b="0" i="0" dirty="0">
                <a:solidFill>
                  <a:srgbClr val="040C28"/>
                </a:solidFill>
                <a:effectLst/>
                <a:latin typeface="Google Sans"/>
              </a:rPr>
              <a:t>dB(A) ist die Einheit für Lautstärke, die dem menschlichen Hörempfinden entspricht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. Die A-Bewertung dämpft tiefe Frequenzen in der Messung, da diese vom Menschen als weniger laut empfunden werden. Eine Zunahme um 10 dB(A) entspricht einer Verdopplung der Lautstärke</a:t>
            </a:r>
          </a:p>
          <a:p>
            <a:r>
              <a:rPr lang="de-DE" b="0" i="0" dirty="0" err="1">
                <a:solidFill>
                  <a:srgbClr val="474747"/>
                </a:solidFill>
                <a:effectLst/>
                <a:latin typeface="Google Sans"/>
              </a:rPr>
              <a:t>Mass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 bei militärischem und zivilem Schiesslärm verschieden. </a:t>
            </a:r>
            <a:r>
              <a:rPr lang="de-DE" b="0" i="0" dirty="0" err="1">
                <a:solidFill>
                  <a:srgbClr val="474747"/>
                </a:solidFill>
                <a:effectLst/>
                <a:latin typeface="Google Sans"/>
              </a:rPr>
              <a:t>Stgw</a:t>
            </a:r>
            <a:r>
              <a:rPr lang="de-DE" b="0" i="0" dirty="0">
                <a:solidFill>
                  <a:srgbClr val="474747"/>
                </a:solidFill>
                <a:effectLst/>
                <a:latin typeface="Google Sans"/>
              </a:rPr>
              <a:t> knallt immer gleich.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496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Permanent bewohnte Gebäude:</a:t>
            </a:r>
          </a:p>
          <a:p>
            <a:pPr lvl="1"/>
            <a:r>
              <a:rPr lang="de-CH" dirty="0"/>
              <a:t>Hotel Monte Leone (AW: 1 Person) – Simplonstrasse 125</a:t>
            </a:r>
          </a:p>
          <a:p>
            <a:pPr lvl="1"/>
            <a:r>
              <a:rPr lang="de-CH" dirty="0"/>
              <a:t>Hospiz (IGW: 4 Personen) – Simplonstrasse 132</a:t>
            </a:r>
          </a:p>
          <a:p>
            <a:pPr lvl="1"/>
            <a:r>
              <a:rPr lang="de-CH" dirty="0"/>
              <a:t>Wohngebäude Weiler Rotels (IGW: 1 Person) – Simplonstrasse 148</a:t>
            </a:r>
          </a:p>
          <a:p>
            <a:pPr lvl="1"/>
            <a:r>
              <a:rPr lang="de-CH" dirty="0"/>
              <a:t>Wohngebäude Weiler Kulm (IGW: 1 Person) – Simplonpass 41</a:t>
            </a:r>
          </a:p>
          <a:p>
            <a:pPr marL="360363" lvl="1" indent="0">
              <a:buNone/>
            </a:pPr>
            <a:endParaRPr lang="de-CH" dirty="0"/>
          </a:p>
          <a:p>
            <a:r>
              <a:rPr lang="de-CH" dirty="0"/>
              <a:t>Chlusmatte</a:t>
            </a:r>
          </a:p>
          <a:p>
            <a:pPr lvl="1"/>
            <a:r>
              <a:rPr lang="de-CH" dirty="0"/>
              <a:t>Stgw90</a:t>
            </a:r>
          </a:p>
          <a:p>
            <a:pPr lvl="1"/>
            <a:r>
              <a:rPr lang="de-CH" dirty="0"/>
              <a:t>EUHG11</a:t>
            </a:r>
          </a:p>
          <a:p>
            <a:pPr lvl="1"/>
            <a:r>
              <a:rPr lang="de-CH" dirty="0"/>
              <a:t>PzF(7.5mm)</a:t>
            </a:r>
          </a:p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0724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2127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8341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1296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Effekt Stgw90 und PzF(7.5mm) Reduktion wird durch EUHG11 Zunahme zu nicht gemacht (5-7 dBA)</a:t>
            </a:r>
          </a:p>
          <a:p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0583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N2: Fixe Wände: technisch nicht möglich, mobile Wände: betrieblich, logistisch und organisatorisch nicht möglich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9388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Stand 27.04.2009</a:t>
            </a:r>
            <a:endParaRPr lang="fr-CH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Baumanagement Bern, Teamrapport 02/09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Ronald Wüthrich, Leiter Baumanagement Bern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59E33-2BC1-4F57-AFF1-94F235585A5A}" type="slidenum">
              <a:rPr lang="de-CH" altLang="de-DE" smtClean="0"/>
              <a:pPr>
                <a:defRPr/>
              </a:pPr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3504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Logo_CMYK_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175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26437683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8163" y="279400"/>
            <a:ext cx="1873250" cy="5886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8413" y="279400"/>
            <a:ext cx="5467350" cy="58864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337305825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413" y="279400"/>
            <a:ext cx="7461250" cy="9890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285875" y="1449388"/>
            <a:ext cx="7475538" cy="47164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75840042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268413" y="279400"/>
            <a:ext cx="7493000" cy="58864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5445048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413" y="279400"/>
            <a:ext cx="7461250" cy="9890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85875" y="1449388"/>
            <a:ext cx="7475538" cy="47164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6142073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Thun, Gesamtsanierung MK I</a:t>
            </a:r>
          </a:p>
        </p:txBody>
      </p:sp>
    </p:spTree>
    <p:extLst>
      <p:ext uri="{BB962C8B-B14F-4D97-AF65-F5344CB8AC3E}">
        <p14:creationId xmlns:p14="http://schemas.microsoft.com/office/powerpoint/2010/main" val="28255333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41858236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60775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9050" y="1449388"/>
            <a:ext cx="3662363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9496274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34450678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8104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3651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10680313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</p:spTree>
    <p:extLst>
      <p:ext uri="{BB962C8B-B14F-4D97-AF65-F5344CB8AC3E}">
        <p14:creationId xmlns:p14="http://schemas.microsoft.com/office/powerpoint/2010/main" val="42542396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altLang="de-DE" sz="2400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279400"/>
            <a:ext cx="74612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  <a:endParaRPr lang="en-GB" altLang="de-DE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55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</p:txBody>
      </p:sp>
      <p:sp>
        <p:nvSpPr>
          <p:cNvPr id="1029" name="Text Box 33"/>
          <p:cNvSpPr txBox="1">
            <a:spLocks noChangeArrowheads="1"/>
          </p:cNvSpPr>
          <p:nvPr/>
        </p:nvSpPr>
        <p:spPr bwMode="auto">
          <a:xfrm>
            <a:off x="8564563" y="6456363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5A66C30-1448-4257-9987-CB83DA7103C4}" type="slidenum">
              <a:rPr lang="de-CH" altLang="de-DE" sz="900" smtClean="0"/>
              <a:pPr algn="r">
                <a:defRPr/>
              </a:pPr>
              <a:t>‹Nr.›</a:t>
            </a:fld>
            <a:endParaRPr lang="de-CH" altLang="de-DE" sz="900"/>
          </a:p>
        </p:txBody>
      </p:sp>
      <p:pic>
        <p:nvPicPr>
          <p:cNvPr id="1030" name="Picture 39" descr="Logo_col_wapp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40"/>
          <p:cNvSpPr>
            <a:spLocks noChangeShapeType="1"/>
          </p:cNvSpPr>
          <p:nvPr/>
        </p:nvSpPr>
        <p:spPr bwMode="auto">
          <a:xfrm flipH="1">
            <a:off x="1287463" y="638492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53200"/>
            <a:ext cx="431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5288" y="6415088"/>
            <a:ext cx="431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de-CH"/>
              <a:t>Standardreferat MK II</a:t>
            </a:r>
            <a:endParaRPr lang="de-DE" sz="600"/>
          </a:p>
        </p:txBody>
      </p:sp>
      <p:sp>
        <p:nvSpPr>
          <p:cNvPr id="1034" name="AutoShape 47"/>
          <p:cNvSpPr>
            <a:spLocks noChangeArrowheads="1"/>
          </p:cNvSpPr>
          <p:nvPr userDrawn="1"/>
        </p:nvSpPr>
        <p:spPr bwMode="auto">
          <a:xfrm>
            <a:off x="1235075" y="6402388"/>
            <a:ext cx="741363" cy="385762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900" b="1"/>
              <a:t>armasuisse</a:t>
            </a:r>
          </a:p>
          <a:p>
            <a:pPr>
              <a:defRPr/>
            </a:pPr>
            <a:r>
              <a:rPr lang="de-CH" altLang="de-DE" sz="900" b="1"/>
              <a:t>Immobilien</a:t>
            </a:r>
            <a:endParaRPr lang="de-CH" altLang="de-DE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5" r:id="rId1"/>
    <p:sldLayoutId id="2147487266" r:id="rId2"/>
    <p:sldLayoutId id="2147487243" r:id="rId3"/>
    <p:sldLayoutId id="2147487244" r:id="rId4"/>
    <p:sldLayoutId id="2147487245" r:id="rId5"/>
    <p:sldLayoutId id="2147487267" r:id="rId6"/>
    <p:sldLayoutId id="2147487268" r:id="rId7"/>
    <p:sldLayoutId id="2147487246" r:id="rId8"/>
    <p:sldLayoutId id="2147487247" r:id="rId9"/>
    <p:sldLayoutId id="2147487248" r:id="rId10"/>
    <p:sldLayoutId id="2147487249" r:id="rId11"/>
    <p:sldLayoutId id="2147487250" r:id="rId12"/>
    <p:sldLayoutId id="2147487251" r:id="rId13"/>
    <p:sldLayoutId id="2147487252" r:id="rId14"/>
  </p:sldLayoutIdLst>
  <p:transition spd="med">
    <p:fad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6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600">
          <a:solidFill>
            <a:srgbClr val="B2B2B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600">
          <a:solidFill>
            <a:srgbClr val="C0C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337D99-2662-40C2-9B66-F1338E46F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 l="3206" r="6465"/>
          <a:stretch/>
        </p:blipFill>
        <p:spPr>
          <a:xfrm>
            <a:off x="0" y="1196752"/>
            <a:ext cx="9144000" cy="5211916"/>
          </a:xfrm>
          <a:prstGeom prst="rect">
            <a:avLst/>
          </a:prstGeom>
        </p:spPr>
      </p:pic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972000" y="1259796"/>
            <a:ext cx="8448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de-DE" sz="4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CH" sz="5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Piazza di tiro del Sempione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CH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Ampliamento dell’infrastruttura d’istruzione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972000" y="4432756"/>
            <a:ext cx="8375650" cy="181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CH" sz="32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Spiegazioni relative al risanamento fonico degli immobili coinvolti</a:t>
            </a:r>
          </a:p>
          <a:p>
            <a:pPr>
              <a:spcBef>
                <a:spcPct val="0"/>
              </a:spcBef>
              <a:buFontTx/>
              <a:buNone/>
            </a:pPr>
            <a:endParaRPr lang="de-CH" altLang="de-DE" sz="2800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CH" sz="32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Simplon Dorf, 13.11.2024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Misure per il rumore prodotto dalle attività di tiro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/>
              <a:t>Misure verificate e attuabili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683567" y="2204864"/>
            <a:ext cx="8219801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dirty="0">
                <a:solidFill>
                  <a:schemeClr val="bg1">
                    <a:lumMod val="50000"/>
                  </a:schemeClr>
                </a:solidFill>
              </a:rPr>
              <a:t>M1: chiusura stand di tiro a corta distanza Baumgarten e Sal </a:t>
            </a:r>
            <a:r>
              <a:rPr lang="it-CH" sz="21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br>
              <a:rPr lang="it-CH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Nessun effetto sul livello di valutazione</a:t>
            </a:r>
          </a:p>
          <a:p>
            <a:r>
              <a:rPr lang="it-CH" dirty="0">
                <a:solidFill>
                  <a:schemeClr val="bg1">
                    <a:lumMod val="50000"/>
                  </a:schemeClr>
                </a:solidFill>
              </a:rPr>
              <a:t>M2: riduzione attività di tiro Chlusmatte</a:t>
            </a:r>
            <a:r>
              <a:rPr lang="it-CH" dirty="0"/>
              <a:t> </a:t>
            </a:r>
            <a:r>
              <a:rPr lang="it-CH" sz="2100" dirty="0">
                <a:sym typeface="Wingdings" panose="05000000000000000000" pitchFamily="2" charset="2"/>
              </a:rPr>
              <a:t></a:t>
            </a:r>
            <a:br>
              <a:rPr lang="it-CH" dirty="0"/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F ass 90 e PzF (7,5 mm) – tuttavia aumento EUHG11</a:t>
            </a:r>
          </a:p>
          <a:p>
            <a:r>
              <a:rPr lang="it-CH" dirty="0">
                <a:solidFill>
                  <a:schemeClr val="bg1">
                    <a:lumMod val="50000"/>
                  </a:schemeClr>
                </a:solidFill>
              </a:rPr>
              <a:t>M3: pareti mobili e nicchie </a:t>
            </a:r>
            <a:r>
              <a:rPr lang="it-CH" sz="21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br>
              <a:rPr lang="it-CH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Riduzione livello di 8 dBA</a:t>
            </a:r>
          </a:p>
          <a:p>
            <a:r>
              <a:rPr lang="it-CH" dirty="0">
                <a:solidFill>
                  <a:schemeClr val="bg1">
                    <a:lumMod val="50000"/>
                  </a:schemeClr>
                </a:solidFill>
              </a:rPr>
              <a:t>M4: decisione ufficiale periodo senza attività di tiro </a:t>
            </a:r>
            <a:r>
              <a:rPr lang="it-CH" sz="21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br>
              <a:rPr lang="it-CH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Già attualmente in vigore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M5: </a:t>
            </a:r>
            <a:r>
              <a:rPr lang="it-CH" dirty="0">
                <a:solidFill>
                  <a:schemeClr val="bg1">
                    <a:lumMod val="50000"/>
                  </a:schemeClr>
                </a:solidFill>
              </a:rPr>
              <a:t>contingentamento numero di tiri</a:t>
            </a:r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CH" sz="21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br>
              <a:rPr lang="it-CH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Sulla base dello stato del PROGETTO</a:t>
            </a:r>
          </a:p>
          <a:p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Misure per il rumore prodotto dalle attività di tiro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/>
              <a:t>Misure verificate e non attuabili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1007604" y="2204864"/>
            <a:ext cx="7164796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N1: trasferimento attività di tiro </a:t>
            </a:r>
            <a:r>
              <a:rPr lang="it-CH" sz="21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Obiettivi di formazione artiglieria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N2: pareti per obici blindati e mortai  </a:t>
            </a:r>
            <a:r>
              <a:rPr lang="it-CH" sz="21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Impossibile dal punto di vista tecnico, operativo, logistico e organizzativo 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N3: barriere antirumore zona delle posizioni Blatten </a:t>
            </a:r>
            <a:r>
              <a:rPr lang="it-CH" sz="21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Divieto di costruzione in torbiere alte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N4: pareti contro l’inquinamento fonico davanti agli edifici coinvolti </a:t>
            </a:r>
            <a:r>
              <a:rPr lang="it-CH" sz="21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br>
              <a:rPr lang="it-CH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Protezione del paesaggio e degli insediamenti, proporzionalità</a:t>
            </a: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Valutazione rumore degli elicotteri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/>
              <a:t>Superamento valori di pianificazione L</a:t>
            </a:r>
            <a:r>
              <a:rPr lang="it-CH" sz="2100" baseline="-25000"/>
              <a:t>max</a:t>
            </a:r>
            <a:r>
              <a:rPr lang="it-CH" sz="210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2B98C9-057D-EA3B-D4CB-F56CB3F5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97807"/>
            <a:ext cx="2664296" cy="356732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EDCC86B-135F-724E-A981-533AA40E3036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573089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Valutazione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Nessun superamento Lr</a:t>
            </a:r>
            <a:r>
              <a:rPr lang="it-CH" sz="2100" baseline="-25000" dirty="0">
                <a:solidFill>
                  <a:schemeClr val="bg1">
                    <a:lumMod val="50000"/>
                  </a:schemeClr>
                </a:solidFill>
              </a:rPr>
              <a:t>k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Superamenti L</a:t>
            </a:r>
            <a:r>
              <a:rPr lang="it-CH" sz="2100" baseline="-25000" dirty="0">
                <a:solidFill>
                  <a:schemeClr val="bg1">
                    <a:lumMod val="50000"/>
                  </a:schemeClr>
                </a:solidFill>
              </a:rPr>
              <a:t>max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Gampisch (4 edifici)</a:t>
            </a:r>
            <a:br>
              <a:rPr lang="it-CH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Nideralp (8 edifici)</a:t>
            </a:r>
            <a:br>
              <a:rPr lang="it-CH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Azienda affittata accanto al Barralhaus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Nessun superamento valori limite d’immissione 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Spostamento inquinamento fonico</a:t>
            </a: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Valutazione complessiva rumore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BCB65D-4F12-D3C3-747E-A347A739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67" r="23773"/>
          <a:stretch/>
        </p:blipFill>
        <p:spPr>
          <a:xfrm>
            <a:off x="823540" y="911673"/>
            <a:ext cx="3676452" cy="52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62C483-FC6B-DC93-6128-E3BBA9F4A3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39" t="1176" r="21805" b="1176"/>
          <a:stretch/>
        </p:blipFill>
        <p:spPr>
          <a:xfrm>
            <a:off x="4927996" y="911674"/>
            <a:ext cx="3676452" cy="52200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2AF16FB-E932-5789-F1DF-20CEE6A5FBAF}"/>
              </a:ext>
            </a:extLst>
          </p:cNvPr>
          <p:cNvSpPr txBox="1">
            <a:spLocks/>
          </p:cNvSpPr>
          <p:nvPr/>
        </p:nvSpPr>
        <p:spPr bwMode="auto">
          <a:xfrm>
            <a:off x="1583668" y="3399183"/>
            <a:ext cx="2272316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CH" sz="2100" dirty="0"/>
              <a:t>SITUAZIONE ESISTENTE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70A5B64-D82D-ECA4-76E0-BAC6EB17625F}"/>
              </a:ext>
            </a:extLst>
          </p:cNvPr>
          <p:cNvSpPr txBox="1">
            <a:spLocks/>
          </p:cNvSpPr>
          <p:nvPr/>
        </p:nvSpPr>
        <p:spPr bwMode="auto">
          <a:xfrm>
            <a:off x="6516216" y="3399183"/>
            <a:ext cx="1896512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CH" sz="2100" dirty="0"/>
              <a:t>PROGETTO</a:t>
            </a:r>
          </a:p>
        </p:txBody>
      </p:sp>
    </p:spTree>
    <p:extLst>
      <p:ext uri="{BB962C8B-B14F-4D97-AF65-F5344CB8AC3E}">
        <p14:creationId xmlns:p14="http://schemas.microsoft.com/office/powerpoint/2010/main" val="40931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Valutazione complessiva rumore</a:t>
            </a:r>
            <a:br>
              <a:rPr lang="it-CH"/>
            </a:br>
            <a:r>
              <a:rPr lang="it-CH"/>
              <a:t>Effetti sugli immobili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A223059-DDFE-FA6C-5B90-F5C48532434D}"/>
              </a:ext>
            </a:extLst>
          </p:cNvPr>
          <p:cNvSpPr txBox="1">
            <a:spLocks/>
          </p:cNvSpPr>
          <p:nvPr/>
        </p:nvSpPr>
        <p:spPr bwMode="auto">
          <a:xfrm>
            <a:off x="552893" y="1376772"/>
            <a:ext cx="5423263" cy="4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 dirty="0"/>
              <a:t>Valutazione rumore stato del PROGETTO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0BF9552-5A7A-8395-D917-140E06D7FE6C}"/>
              </a:ext>
            </a:extLst>
          </p:cNvPr>
          <p:cNvGrpSpPr/>
          <p:nvPr/>
        </p:nvGrpSpPr>
        <p:grpSpPr>
          <a:xfrm>
            <a:off x="473496" y="1952836"/>
            <a:ext cx="4098504" cy="3384376"/>
            <a:chOff x="473496" y="2240868"/>
            <a:chExt cx="4098504" cy="338437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602404A-EA80-678B-BC11-678CBAA04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196" r="52511"/>
            <a:stretch/>
          </p:blipFill>
          <p:spPr>
            <a:xfrm>
              <a:off x="473496" y="2240868"/>
              <a:ext cx="4098504" cy="338437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E8DB30-9D55-5129-C1B2-F1F14DEC1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" r="90564" b="69111"/>
            <a:stretch/>
          </p:blipFill>
          <p:spPr>
            <a:xfrm>
              <a:off x="3923928" y="2312876"/>
              <a:ext cx="576064" cy="503101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A4114D69-6BCE-5B54-5E6F-98A1A692FC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9107"/>
          <a:stretch/>
        </p:blipFill>
        <p:spPr>
          <a:xfrm>
            <a:off x="827584" y="5458576"/>
            <a:ext cx="2736304" cy="5987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6F836C-8F20-AA03-5359-0D6184BB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253"/>
          <a:stretch/>
        </p:blipFill>
        <p:spPr>
          <a:xfrm>
            <a:off x="2267744" y="5661248"/>
            <a:ext cx="2736304" cy="225891"/>
          </a:xfrm>
          <a:prstGeom prst="rect">
            <a:avLst/>
          </a:prstGeom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F2B8A676-2CD5-0910-868B-0E9D093D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174" t="29674" b="31475"/>
          <a:stretch/>
        </p:blipFill>
        <p:spPr>
          <a:xfrm>
            <a:off x="5395082" y="4581078"/>
            <a:ext cx="2525290" cy="877498"/>
          </a:xfrm>
          <a:prstGeom prst="rect">
            <a:avLst/>
          </a:prstGeom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E3B31C3B-C8E0-9A5B-F68E-C06D73B8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382" t="27876" r="29237" b="4948"/>
          <a:stretch/>
        </p:blipFill>
        <p:spPr>
          <a:xfrm>
            <a:off x="5364088" y="3032428"/>
            <a:ext cx="2915432" cy="1476642"/>
          </a:xfrm>
          <a:prstGeom prst="rect">
            <a:avLst/>
          </a:prstGeom>
        </p:spPr>
      </p:pic>
      <p:pic>
        <p:nvPicPr>
          <p:cNvPr id="12" name="Image 3">
            <a:extLst>
              <a:ext uri="{FF2B5EF4-FFF2-40B4-BE49-F238E27FC236}">
                <a16:creationId xmlns:a16="http://schemas.microsoft.com/office/drawing/2014/main" id="{6D4939F1-F569-D78B-7B8F-699EC651F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904" y="1930184"/>
            <a:ext cx="28575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Schede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C01DA0-444B-0284-69B6-1425AF9E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4412515" cy="51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6FA3-C268-8431-5D16-52BA52DC4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31E8A-3D61-A386-1BA6-32EC18D6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Finestre insonorizzate per il rumore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8B82DAE-9FDE-354D-3E95-74692EB62A26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/>
              <a:t>Diritto alla costruzione di finestre insonorizzate per le agevolazioni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3FFF694-5B7D-646F-5ACE-1A93B89528CA}"/>
              </a:ext>
            </a:extLst>
          </p:cNvPr>
          <p:cNvSpPr txBox="1">
            <a:spLocks/>
          </p:cNvSpPr>
          <p:nvPr/>
        </p:nvSpPr>
        <p:spPr bwMode="auto">
          <a:xfrm>
            <a:off x="1007603" y="2204864"/>
            <a:ext cx="789576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>
                <a:solidFill>
                  <a:schemeClr val="bg1">
                    <a:lumMod val="50000"/>
                  </a:schemeClr>
                </a:solidFill>
              </a:rPr>
              <a:t>Tutte le facciate con superamento dei valori limite d’immissione </a:t>
            </a:r>
            <a:br>
              <a:rPr lang="it-CH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>
                <a:solidFill>
                  <a:schemeClr val="bg1">
                    <a:lumMod val="50000"/>
                  </a:schemeClr>
                </a:solidFill>
              </a:rPr>
              <a:t>59 edifici, 109 facciate, 417 </a:t>
            </a:r>
            <a:r>
              <a:rPr lang="it-CH" sz="2100">
                <a:solidFill>
                  <a:schemeClr val="bg1">
                    <a:lumMod val="50000"/>
                  </a:schemeClr>
                </a:solidFill>
              </a:rPr>
              <a:t>finestre</a:t>
            </a:r>
            <a:br>
              <a:rPr lang="it-CH" sz="210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>
                <a:solidFill>
                  <a:schemeClr val="bg1">
                    <a:lumMod val="50000"/>
                  </a:schemeClr>
                </a:solidFill>
              </a:rPr>
              <a:t>visibile sulle schede</a:t>
            </a:r>
            <a:br>
              <a:rPr lang="it-CH" sz="1600">
                <a:solidFill>
                  <a:schemeClr val="bg1">
                    <a:lumMod val="50000"/>
                  </a:schemeClr>
                </a:solidFill>
              </a:rPr>
            </a:br>
            <a:endParaRPr lang="it-CH" sz="16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it-CH" sz="2100">
                <a:solidFill>
                  <a:schemeClr val="bg1">
                    <a:lumMod val="50000"/>
                  </a:schemeClr>
                </a:solidFill>
              </a:rPr>
            </a:br>
            <a:endParaRPr lang="it-CH" sz="21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CH" sz="21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560B7D-9802-BA44-3282-3A2465C87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/>
          <a:stretch/>
        </p:blipFill>
        <p:spPr>
          <a:xfrm>
            <a:off x="1007603" y="3249588"/>
            <a:ext cx="7722059" cy="2159632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A5BCA4-C1B1-C2B5-6CDB-92966055B0D8}"/>
              </a:ext>
            </a:extLst>
          </p:cNvPr>
          <p:cNvSpPr txBox="1">
            <a:spLocks/>
          </p:cNvSpPr>
          <p:nvPr/>
        </p:nvSpPr>
        <p:spPr bwMode="auto">
          <a:xfrm>
            <a:off x="1007603" y="5733256"/>
            <a:ext cx="789576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Nessun diritto in caso di superamento dei valori di pianificazione </a:t>
            </a:r>
            <a:br>
              <a:rPr lang="it-CH" sz="16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21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0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Aspetti legali – SG DDPS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9E4B7C-C7DE-C643-D72C-1870A35D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01" y="2096852"/>
            <a:ext cx="5534797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Superamento valori limite rumore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D4B36-E703-4FAA-94AA-25D5F854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449388"/>
            <a:ext cx="8205345" cy="4545012"/>
          </a:xfrm>
        </p:spPr>
        <p:txBody>
          <a:bodyPr/>
          <a:lstStyle/>
          <a:p>
            <a:r>
              <a:rPr lang="it-CH" dirty="0"/>
              <a:t>Gli impianti che non rispettano le disposizioni della legge sulla protezione dell’ambiente devono essere risanati. </a:t>
            </a:r>
          </a:p>
          <a:p>
            <a:endParaRPr lang="de-CH" dirty="0"/>
          </a:p>
          <a:p>
            <a:r>
              <a:rPr lang="it-CH" dirty="0"/>
              <a:t>Gli impianti devono essere risanati nel rispetto delle seguenti condizioni:</a:t>
            </a:r>
          </a:p>
          <a:p>
            <a:pPr lvl="1"/>
            <a:r>
              <a:rPr lang="it-CH" dirty="0"/>
              <a:t>qualora ciò sia possibile dal punto di vista tecnico e operativo nonché sostenibile dal punto di vista economico </a:t>
            </a:r>
          </a:p>
          <a:p>
            <a:pPr lvl="1"/>
            <a:r>
              <a:rPr lang="it-CH" dirty="0"/>
              <a:t>in modo che i valori limite d’immissione non vengano superati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CH"/>
              <a:t>Autorizzazione eccezionale (agevolazione)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64" y="1438756"/>
            <a:ext cx="8311671" cy="4545012"/>
          </a:xfrm>
        </p:spPr>
        <p:txBody>
          <a:bodyPr/>
          <a:lstStyle/>
          <a:p>
            <a:pPr algn="l"/>
            <a:r>
              <a:rPr lang="it-CH" sz="2000" dirty="0"/>
              <a:t>Qualora i </a:t>
            </a:r>
            <a:r>
              <a:rPr lang="it-CH" sz="2000" b="1" dirty="0"/>
              <a:t>valori limite</a:t>
            </a:r>
            <a:r>
              <a:rPr lang="it-CH" sz="2000" dirty="0"/>
              <a:t> </a:t>
            </a:r>
            <a:r>
              <a:rPr lang="it-CH" sz="2000" b="1" dirty="0"/>
              <a:t>non possano essere rispettati</a:t>
            </a:r>
            <a:r>
              <a:rPr lang="it-CH" sz="2000" dirty="0"/>
              <a:t> con misure proporzionate, l’autorità esecutiva garantisce un’autorizzazione eccezionale (</a:t>
            </a:r>
            <a:r>
              <a:rPr lang="it-CH" sz="2000" b="1" dirty="0"/>
              <a:t>agevolazioni</a:t>
            </a:r>
            <a:r>
              <a:rPr lang="it-CH" sz="2000" dirty="0"/>
              <a:t>).</a:t>
            </a:r>
          </a:p>
          <a:p>
            <a:pPr algn="l"/>
            <a:endParaRPr lang="de-CH" sz="2000" dirty="0"/>
          </a:p>
          <a:p>
            <a:pPr algn="l"/>
            <a:r>
              <a:rPr lang="it-CH" sz="2000" dirty="0"/>
              <a:t>La concessione dell’agevolazione implica che i valori limite d’immissione per il rumore di origine militare potranno essere superati anche in futuro nella misura determinata per gli immobili interessati. Ciò corrisponde a un’espropriazione del diritto di difesa dall’inquinamento fonico ai sensi dell’art. 679 del Codice civile svizzero (diritto di vicinato). </a:t>
            </a:r>
          </a:p>
          <a:p>
            <a:pPr algn="l"/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937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2339A-A138-8BD6-9C2F-A7974820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9AF54-C9F1-C67C-30B3-AC5CFB6E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Determinazione del rumore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5955EF6-E839-7F56-D562-D8C5B09A1616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4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 dirty="0"/>
              <a:t>Calcoli con software speciali</a:t>
            </a:r>
          </a:p>
          <a:p>
            <a:pPr lvl="1"/>
            <a:r>
              <a:rPr lang="it-CH" sz="2100" dirty="0" err="1"/>
              <a:t>SonArms</a:t>
            </a:r>
            <a:r>
              <a:rPr lang="it-CH" sz="2100" dirty="0"/>
              <a:t>: rumore del tiro</a:t>
            </a:r>
          </a:p>
          <a:p>
            <a:pPr lvl="1"/>
            <a:r>
              <a:rPr lang="it-CH" sz="2100" dirty="0" err="1"/>
              <a:t>Flula</a:t>
            </a:r>
            <a:r>
              <a:rPr lang="it-CH" sz="2100" dirty="0"/>
              <a:t>: rumore del traffico aereo</a:t>
            </a:r>
          </a:p>
          <a:p>
            <a:pPr lvl="1"/>
            <a:r>
              <a:rPr lang="it-CH" sz="2100" dirty="0" err="1"/>
              <a:t>Cadna</a:t>
            </a:r>
            <a:r>
              <a:rPr lang="it-CH" sz="2100" dirty="0"/>
              <a:t>: rumore stradale, rumore dell’industria</a:t>
            </a:r>
          </a:p>
          <a:p>
            <a:r>
              <a:rPr lang="it-CH" sz="2100" dirty="0"/>
              <a:t>I modelli sono verificati e all’avanguardia per la valutazione </a:t>
            </a:r>
          </a:p>
          <a:p>
            <a:pPr lvl="1"/>
            <a:r>
              <a:rPr lang="it-CH" sz="2100" dirty="0"/>
              <a:t>Emissioni registrate in banche dati</a:t>
            </a:r>
          </a:p>
          <a:p>
            <a:pPr lvl="1"/>
            <a:r>
              <a:rPr lang="it-CH" sz="2100" dirty="0"/>
              <a:t>Propagazione del rumore secondo principi e norme fisici</a:t>
            </a:r>
          </a:p>
          <a:p>
            <a:pPr lvl="1"/>
            <a:r>
              <a:rPr lang="it-CH" sz="2100" dirty="0"/>
              <a:t>Valutazione secondo gli allegati pertinenti dell’ordinanza contro l’inquinamento fonico  </a:t>
            </a:r>
          </a:p>
          <a:p>
            <a:pPr lvl="1"/>
            <a:endParaRPr lang="de-CH" sz="2100" kern="0" dirty="0"/>
          </a:p>
        </p:txBody>
      </p:sp>
    </p:spTree>
    <p:extLst>
      <p:ext uri="{BB962C8B-B14F-4D97-AF65-F5344CB8AC3E}">
        <p14:creationId xmlns:p14="http://schemas.microsoft.com/office/powerpoint/2010/main" val="18387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CH"/>
              <a:t>Domande d’indennità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164" y="1438756"/>
            <a:ext cx="8536450" cy="4545012"/>
          </a:xfrm>
        </p:spPr>
        <p:txBody>
          <a:bodyPr/>
          <a:lstStyle/>
          <a:p>
            <a:r>
              <a:rPr lang="it-CH" sz="2000" dirty="0"/>
              <a:t>Le opposizioni all’espropriazione devono essere sollevate o fatte valere durante il periodo di pubblicazione ufficiale (30 giorni) nell’ambito della procedura di approvazione dei piani militari.</a:t>
            </a:r>
          </a:p>
          <a:p>
            <a:pPr marL="0" indent="0">
              <a:buNone/>
            </a:pPr>
            <a:endParaRPr lang="de-CH" sz="2000" dirty="0"/>
          </a:p>
          <a:p>
            <a:r>
              <a:rPr lang="it-CH" sz="2000" dirty="0"/>
              <a:t>Anche le domande d’indennità devono essere fatte valere tramite opposizione.</a:t>
            </a:r>
          </a:p>
          <a:p>
            <a:pPr marL="0" indent="0" algn="l">
              <a:buNone/>
            </a:pPr>
            <a:endParaRPr lang="de-CH" sz="2000" dirty="0"/>
          </a:p>
          <a:p>
            <a:pPr algn="l"/>
            <a:r>
              <a:rPr lang="it-CH" sz="2000" dirty="0"/>
              <a:t>Il soddisfacimento dei requisiti per l’indennità sarà valutato dalla commissione federale di stima competente. Ciò avviene dopo che l’approvazione dei piani ha acquisito valore legale.</a:t>
            </a:r>
          </a:p>
          <a:p>
            <a:pPr marL="0" indent="0" algn="l">
              <a:buNone/>
            </a:pPr>
            <a:endParaRPr lang="de-CH" sz="2000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2109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CH"/>
              <a:t>Misure di protezione fonica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108" y="1484784"/>
            <a:ext cx="8315376" cy="4545012"/>
          </a:xfrm>
        </p:spPr>
        <p:txBody>
          <a:bodyPr/>
          <a:lstStyle/>
          <a:p>
            <a:pPr algn="l"/>
            <a:r>
              <a:rPr lang="it-CH" sz="2000" dirty="0"/>
              <a:t>L’autorità esecutiva (SG DDPS) obbliga i proprietari di edifici interessati dal rumore a isolare le finestre delle </a:t>
            </a:r>
            <a:r>
              <a:rPr lang="it-CH" sz="2000" u="sng" dirty="0"/>
              <a:t>stanze sensibili al rumore</a:t>
            </a:r>
            <a:r>
              <a:rPr lang="it-CH" sz="2000" dirty="0"/>
              <a:t>.</a:t>
            </a:r>
          </a:p>
          <a:p>
            <a:pPr algn="l"/>
            <a:endParaRPr lang="de-CH" sz="2000" dirty="0"/>
          </a:p>
          <a:p>
            <a:r>
              <a:rPr lang="it-CH" sz="2000" dirty="0"/>
              <a:t>Le stanze sensibili al rumore sono:</a:t>
            </a:r>
          </a:p>
          <a:p>
            <a:pPr marL="0" indent="0" algn="l">
              <a:buNone/>
            </a:pPr>
            <a:endParaRPr lang="de-CH" sz="2000" dirty="0"/>
          </a:p>
          <a:p>
            <a:pPr lvl="1"/>
            <a:r>
              <a:rPr lang="it-CH" sz="2000" dirty="0"/>
              <a:t>le stanze degli appartamenti, ad eccezione delle cucine senza zona giorno, dei servizi igienici e dei ripostigli;</a:t>
            </a:r>
          </a:p>
          <a:p>
            <a:pPr marL="457200" lvl="1" indent="0">
              <a:buNone/>
            </a:pPr>
            <a:endParaRPr lang="de-CH" sz="2000" dirty="0"/>
          </a:p>
          <a:p>
            <a:pPr lvl="1"/>
            <a:r>
              <a:rPr lang="it-CH" sz="2000" dirty="0"/>
              <a:t>i locali di aziende in cui le persone trascorrono regolarmente lunghi periodi di tempo, ad eccezione dei locali per l’allevamento di bestiame da reddito e dei locali caratterizzati da un intenso rumore dovuto alle attività operative.</a:t>
            </a:r>
          </a:p>
          <a:p>
            <a:pPr algn="l"/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marL="0" indent="0" algn="l">
              <a:buNone/>
            </a:pPr>
            <a:endParaRPr lang="de-CH" sz="2000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7630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CH"/>
              <a:t>Assunzione delle spese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" y="1124744"/>
            <a:ext cx="8534954" cy="4375305"/>
          </a:xfrm>
        </p:spPr>
        <p:txBody>
          <a:bodyPr/>
          <a:lstStyle/>
          <a:p>
            <a:pPr marL="0" indent="0" algn="l">
              <a:buNone/>
            </a:pPr>
            <a:endParaRPr lang="de-CH" sz="2000" dirty="0"/>
          </a:p>
          <a:p>
            <a:pPr algn="l"/>
            <a:r>
              <a:rPr lang="it-CH" sz="2000"/>
              <a:t>Gli edifici vengono dotati di </a:t>
            </a:r>
            <a:r>
              <a:rPr lang="it-CH" sz="2000" b="1"/>
              <a:t>finestre insonorizzate</a:t>
            </a:r>
            <a:r>
              <a:rPr lang="it-CH" sz="2000"/>
              <a:t> </a:t>
            </a:r>
            <a:r>
              <a:rPr lang="it-CH" sz="2000" b="1"/>
              <a:t>a spese del DDPS</a:t>
            </a:r>
            <a:r>
              <a:rPr lang="it-CH" sz="2000"/>
              <a:t>.</a:t>
            </a:r>
          </a:p>
          <a:p>
            <a:pPr algn="l"/>
            <a:endParaRPr lang="de-CH" sz="2000" dirty="0"/>
          </a:p>
          <a:p>
            <a:pPr algn="l"/>
            <a:r>
              <a:rPr lang="it-CH" sz="2000"/>
              <a:t>Non occorre adottare misure di protezione fonica se: </a:t>
            </a:r>
          </a:p>
          <a:p>
            <a:pPr lvl="1"/>
            <a:endParaRPr lang="de-CH" sz="2000" dirty="0"/>
          </a:p>
          <a:p>
            <a:pPr lvl="1"/>
            <a:r>
              <a:rPr lang="it-CH" sz="2000"/>
              <a:t>non si prevede una riduzione percepibile del rumore nell’edificio;</a:t>
            </a:r>
          </a:p>
          <a:p>
            <a:pPr lvl="1"/>
            <a:r>
              <a:rPr lang="it-CH" sz="2000"/>
              <a:t>vi sono interessi preponderanti opposti (insediamento, protezione dei monumenti storici);</a:t>
            </a:r>
          </a:p>
          <a:p>
            <a:pPr lvl="1"/>
            <a:r>
              <a:rPr lang="it-CH" sz="2000"/>
              <a:t>si prevede la demolizione dell’edificio entro 3 anni o la conversione dei locali interessati a un uso non sensibile al rumore entro 3 anni.</a:t>
            </a:r>
          </a:p>
          <a:p>
            <a:pPr marL="0" indent="0" algn="l">
              <a:buNone/>
            </a:pPr>
            <a:endParaRPr lang="de-CH" sz="2000" dirty="0"/>
          </a:p>
          <a:p>
            <a:pPr marL="0" indent="0" algn="l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9406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Domande e altro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60FE7F-C698-B0C7-8197-5492DB0855DC}"/>
              </a:ext>
            </a:extLst>
          </p:cNvPr>
          <p:cNvSpPr txBox="1"/>
          <p:nvPr/>
        </p:nvSpPr>
        <p:spPr>
          <a:xfrm>
            <a:off x="1007604" y="1448780"/>
            <a:ext cx="8244916" cy="3918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CH" sz="1800" dirty="0"/>
              <a:t>Referenti e specialisti:</a:t>
            </a:r>
          </a:p>
          <a:p>
            <a:pPr>
              <a:buFontTx/>
              <a:buChar char="-"/>
            </a:pPr>
            <a:endParaRPr lang="de-CH" altLang="de-DE" sz="1800" dirty="0"/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it-CH" sz="1800" dirty="0"/>
              <a:t>Thomas Gasser, Segreteria generale DDPS, assetto territoriale e ambiente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it-CH" sz="1800" dirty="0"/>
              <a:t>EA SA, autore rapporto sull’impatto ambientale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endParaRPr lang="de-CH" altLang="de-DE" sz="1800" dirty="0"/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it-CH" sz="1800" dirty="0"/>
              <a:t>Florian Brunner, Comunicazione armasuisse Immobili		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it-CH" sz="1800"/>
              <a:t>Colonnello SMG </a:t>
            </a:r>
            <a:r>
              <a:rPr lang="it-CH" sz="1800" dirty="0"/>
              <a:t>Grégoire Solioz, comandante piazza d’armi di Bièr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it-CH" sz="1800" dirty="0"/>
              <a:t>Annette Schnydrig, capoprogetto armasuisse Immobili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238" algn="l"/>
                <a:tab pos="1074738" algn="l"/>
              </a:tabLst>
            </a:pPr>
            <a:r>
              <a:rPr lang="it-CH" sz="1800" dirty="0"/>
              <a:t>Dieter Jährling, Gähler+Partner, pianificatore generale</a:t>
            </a:r>
          </a:p>
        </p:txBody>
      </p:sp>
    </p:spTree>
    <p:extLst>
      <p:ext uri="{BB962C8B-B14F-4D97-AF65-F5344CB8AC3E}">
        <p14:creationId xmlns:p14="http://schemas.microsoft.com/office/powerpoint/2010/main" val="37959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Regolamento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1848052-3D57-6C02-2D31-0633B813A6C6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1354811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 dirty="0" err="1"/>
              <a:t>LPAmb</a:t>
            </a:r>
            <a:r>
              <a:rPr lang="it-CH" sz="2100" dirty="0"/>
              <a:t>: </a:t>
            </a:r>
          </a:p>
          <a:p>
            <a:r>
              <a:rPr lang="it-CH" sz="2100" dirty="0"/>
              <a:t>OIF:</a:t>
            </a:r>
          </a:p>
          <a:p>
            <a:r>
              <a:rPr lang="it-CH" sz="2100" dirty="0"/>
              <a:t>GS:</a:t>
            </a:r>
          </a:p>
          <a:p>
            <a:r>
              <a:rPr lang="it-CH" sz="2100" dirty="0"/>
              <a:t>VP:</a:t>
            </a:r>
          </a:p>
          <a:p>
            <a:r>
              <a:rPr lang="it-CH" sz="2100" dirty="0"/>
              <a:t>VLI:</a:t>
            </a:r>
          </a:p>
          <a:p>
            <a:r>
              <a:rPr lang="it-CH" sz="2100" dirty="0"/>
              <a:t>VA: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8D45C4E-AECB-ABCF-3112-511247A35066}"/>
              </a:ext>
            </a:extLst>
          </p:cNvPr>
          <p:cNvSpPr txBox="1">
            <a:spLocks/>
          </p:cNvSpPr>
          <p:nvPr/>
        </p:nvSpPr>
        <p:spPr bwMode="auto">
          <a:xfrm>
            <a:off x="2627784" y="1449388"/>
            <a:ext cx="4752528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CH" sz="2100" dirty="0"/>
              <a:t>legge sulla protezione dell’ambiente</a:t>
            </a:r>
          </a:p>
          <a:p>
            <a:pPr marL="0" indent="0">
              <a:buNone/>
            </a:pPr>
            <a:r>
              <a:rPr lang="it-CH" sz="2100" dirty="0"/>
              <a:t>ordinanza contro l’inquinamento fonico</a:t>
            </a:r>
          </a:p>
          <a:p>
            <a:pPr marL="0" indent="0">
              <a:buNone/>
            </a:pPr>
            <a:r>
              <a:rPr lang="it-CH" sz="2100" dirty="0"/>
              <a:t>grado di sensibilità al rumore</a:t>
            </a:r>
          </a:p>
          <a:p>
            <a:pPr marL="0" indent="0">
              <a:buNone/>
            </a:pPr>
            <a:r>
              <a:rPr lang="it-CH" sz="2100" dirty="0"/>
              <a:t>valore di pianificazione</a:t>
            </a:r>
          </a:p>
          <a:p>
            <a:pPr marL="0" indent="0">
              <a:buNone/>
            </a:pPr>
            <a:r>
              <a:rPr lang="it-CH" sz="2100" dirty="0"/>
              <a:t>valore limite d’immissione</a:t>
            </a:r>
          </a:p>
          <a:p>
            <a:pPr marL="0" indent="0">
              <a:buNone/>
            </a:pPr>
            <a:r>
              <a:rPr lang="it-CH" sz="2100" dirty="0"/>
              <a:t>valore d’allarme</a:t>
            </a:r>
          </a:p>
        </p:txBody>
      </p:sp>
    </p:spTree>
    <p:extLst>
      <p:ext uri="{BB962C8B-B14F-4D97-AF65-F5344CB8AC3E}">
        <p14:creationId xmlns:p14="http://schemas.microsoft.com/office/powerpoint/2010/main" val="35449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E522-D47E-A85B-CE59-ADB8D966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6E1EC-9C1B-662F-84B8-7676E2AB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68660"/>
            <a:ext cx="7461250" cy="989013"/>
          </a:xfrm>
        </p:spPr>
        <p:txBody>
          <a:bodyPr/>
          <a:lstStyle/>
          <a:p>
            <a:r>
              <a:rPr lang="it-CH"/>
              <a:t>Livello determinazione del rumore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C6CE8B1-1EC8-C8C0-CDF2-3108CC764EAC}"/>
              </a:ext>
            </a:extLst>
          </p:cNvPr>
          <p:cNvSpPr txBox="1">
            <a:spLocks/>
          </p:cNvSpPr>
          <p:nvPr/>
        </p:nvSpPr>
        <p:spPr bwMode="auto">
          <a:xfrm>
            <a:off x="483614" y="1357673"/>
            <a:ext cx="8516877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 dirty="0"/>
              <a:t>LAE: 	livello dei fenomeni sonori con concentrazione</a:t>
            </a:r>
            <a:br>
              <a:rPr lang="it-CH" sz="2100" dirty="0"/>
            </a:br>
            <a:r>
              <a:rPr lang="it-CH" sz="2100" dirty="0"/>
              <a:t>		dell’energia sonora in 1 s. Misura del rumore prodotto</a:t>
            </a:r>
            <a:br>
              <a:rPr lang="it-CH" sz="2100" dirty="0"/>
            </a:br>
            <a:r>
              <a:rPr lang="it-CH" sz="2100" dirty="0"/>
              <a:t>		dalle attività di tiro militari.  </a:t>
            </a:r>
          </a:p>
          <a:p>
            <a:r>
              <a:rPr lang="it-CH" sz="2100" dirty="0"/>
              <a:t>Leq:		livelli di pressione sonora equivalenti. Misura per il</a:t>
            </a:r>
            <a:br>
              <a:rPr lang="it-CH" sz="2100" dirty="0"/>
            </a:br>
            <a:r>
              <a:rPr lang="it-CH" sz="2100" dirty="0"/>
              <a:t>		rumore stradale, dell’industria, delle ferrovie, ecc.   </a:t>
            </a:r>
          </a:p>
          <a:p>
            <a:r>
              <a:rPr lang="it-CH" sz="2100" dirty="0"/>
              <a:t>LAFmax: 	livello massimo di pressione sonora ponderato A,</a:t>
            </a:r>
            <a:br>
              <a:rPr lang="it-CH" sz="2100" dirty="0"/>
            </a:br>
            <a:r>
              <a:rPr lang="it-CH" sz="2100" dirty="0"/>
              <a:t>		costante di tempo F (125 ms). Misura del rumore</a:t>
            </a:r>
            <a:br>
              <a:rPr lang="it-CH" sz="2100" dirty="0"/>
            </a:br>
            <a:r>
              <a:rPr lang="it-CH" sz="2100" dirty="0"/>
              <a:t>		prodotto dalle attività di tiro civili. Rumore degli elicotteri.</a:t>
            </a:r>
          </a:p>
          <a:p>
            <a:r>
              <a:rPr lang="it-CH" sz="2100" dirty="0"/>
              <a:t>Lr: 		livello di valutazione. Livello fisico valutato con fattori di</a:t>
            </a:r>
            <a:br>
              <a:rPr lang="it-CH" sz="2100" dirty="0"/>
            </a:br>
            <a:r>
              <a:rPr lang="it-CH" sz="2100" dirty="0"/>
              <a:t>		correzione secondo l’OIF su una media annuale. </a:t>
            </a:r>
          </a:p>
          <a:p>
            <a:r>
              <a:rPr lang="it-CH" sz="2100" dirty="0"/>
              <a:t>dB(A): 	decibel A: unità di misura del livello sonoro.</a:t>
            </a:r>
            <a:br>
              <a:rPr lang="it-CH" sz="2100" dirty="0"/>
            </a:br>
            <a:r>
              <a:rPr lang="it-CH" sz="2100" dirty="0"/>
              <a:t>	  	Ponderazione di frequenza A. La ponderazione A si</a:t>
            </a:r>
            <a:br>
              <a:rPr lang="it-CH" sz="2100" dirty="0"/>
            </a:br>
            <a:r>
              <a:rPr lang="it-CH" sz="2100" dirty="0"/>
              <a:t>		avvicina alla risposta dell’orecchio umano al suono.  </a:t>
            </a:r>
          </a:p>
        </p:txBody>
      </p:sp>
    </p:spTree>
    <p:extLst>
      <p:ext uri="{BB962C8B-B14F-4D97-AF65-F5344CB8AC3E}">
        <p14:creationId xmlns:p14="http://schemas.microsoft.com/office/powerpoint/2010/main" val="5528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Belastungsgrenzwerte</a:t>
            </a:r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11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de-CH" sz="2100" kern="0" dirty="0"/>
              <a:t>Für den Helikopterlärm gibt es Belastungsgrenzwerte für den Jahresmittelpegel (Lr</a:t>
            </a:r>
            <a:r>
              <a:rPr lang="de-CH" sz="2100" kern="0" baseline="-25000" dirty="0"/>
              <a:t>k</a:t>
            </a:r>
            <a:r>
              <a:rPr lang="de-CH" sz="2100" kern="0" dirty="0"/>
              <a:t>) und den Maximalpegel (L</a:t>
            </a:r>
            <a:r>
              <a:rPr lang="de-CH" sz="2100" kern="0" baseline="-25000" dirty="0"/>
              <a:t>max</a:t>
            </a:r>
            <a:r>
              <a:rPr lang="de-CH" sz="2100" kern="0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5D6659-5930-1DE0-BDCB-AB214A2D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28" y="2568976"/>
            <a:ext cx="5760000" cy="16881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B5CEBA-B4B2-4571-69E1-6E6F84E7B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8" y="4452121"/>
            <a:ext cx="5760000" cy="1713183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4A40DFE-FD01-FCBF-769C-BC858CC1E642}"/>
              </a:ext>
            </a:extLst>
          </p:cNvPr>
          <p:cNvSpPr txBox="1">
            <a:spLocks/>
          </p:cNvSpPr>
          <p:nvPr/>
        </p:nvSpPr>
        <p:spPr bwMode="auto">
          <a:xfrm>
            <a:off x="6912260" y="3240131"/>
            <a:ext cx="720746" cy="3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Lr</a:t>
            </a:r>
            <a:r>
              <a:rPr lang="de-CH" sz="2100" kern="0" baseline="-25000" dirty="0">
                <a:solidFill>
                  <a:schemeClr val="bg1">
                    <a:lumMod val="50000"/>
                  </a:schemeClr>
                </a:solidFill>
              </a:rPr>
              <a:t>k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0B74410-2734-CC3C-563F-C8E96F863E90}"/>
              </a:ext>
            </a:extLst>
          </p:cNvPr>
          <p:cNvSpPr txBox="1">
            <a:spLocks/>
          </p:cNvSpPr>
          <p:nvPr/>
        </p:nvSpPr>
        <p:spPr bwMode="auto">
          <a:xfrm>
            <a:off x="6912260" y="5083839"/>
            <a:ext cx="720746" cy="3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de-CH" sz="2100" kern="0" baseline="-25000" dirty="0">
                <a:solidFill>
                  <a:schemeClr val="bg1">
                    <a:lumMod val="50000"/>
                  </a:schemeClr>
                </a:solidFill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9579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Valutazione rumore prodotto dalle attività di tiro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/>
              <a:t>114 edifici analizzati, di cui 4 abitati in modo permanente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468282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Situazione esistente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47 edifici &gt; VLI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4 abitati in modo permanente – 7 persone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5 edifici ≥ VA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(1 abitato in modo permanente – 1 persona)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Attività di tiro con obice blindato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44 edifici nei pressi della sommità di passo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Attività di tiro Chlusmatte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3 edifici Nideralp</a:t>
            </a:r>
          </a:p>
          <a:p>
            <a:pPr marL="0" indent="0">
              <a:buNone/>
            </a:pP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726592-6911-7EA8-F8A8-61AF4ABF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5587"/>
            <a:ext cx="3420380" cy="38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Effetti del progetto in relazione al rumore prodotto dalle attività di tiro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/>
              <a:t>Cambiamenti dovuti all’ampliamento dell’infrastruttura d’istruzione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3817513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Attività di tiro con obice blindato e mortaio da 16 dal Barralhaus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Attività di tiro con il mortaio da 16 da Sal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Attività di tiro con F ass 90 e Pist75 dal nuovo stand a corta distanza Niwen  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Nessun nuovo settore per obiettivi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32A581-8636-32F6-68D2-DA59814271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94" t="43328" r="42105" b="37281"/>
          <a:stretch/>
        </p:blipFill>
        <p:spPr>
          <a:xfrm>
            <a:off x="783265" y="2132856"/>
            <a:ext cx="3321454" cy="17114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0EF6A9-002C-E1BE-995A-CD78426D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052" t="83934"/>
          <a:stretch/>
        </p:blipFill>
        <p:spPr>
          <a:xfrm>
            <a:off x="783264" y="4060291"/>
            <a:ext cx="3321453" cy="15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Valutazione futura rumore prodotto dalle attività di tiro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it-CH" sz="2100"/>
              <a:t>114 edifici analizzati, di cui 4 abitati in modo permanente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573089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Stato del PROGETTO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59 edifici &gt; VLI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4 abitati in modo permanente – 7 persone</a:t>
            </a:r>
          </a:p>
          <a:p>
            <a:r>
              <a:rPr lang="it-CH" sz="2100" dirty="0">
                <a:solidFill>
                  <a:schemeClr val="bg1">
                    <a:lumMod val="50000"/>
                  </a:schemeClr>
                </a:solidFill>
              </a:rPr>
              <a:t>9 edifici ≥ VA</a:t>
            </a: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(1 abitato in modo permanente – 1 persona)</a:t>
            </a:r>
          </a:p>
          <a:p>
            <a:r>
              <a:rPr lang="it-CH" dirty="0">
                <a:solidFill>
                  <a:schemeClr val="bg1">
                    <a:lumMod val="50000"/>
                  </a:schemeClr>
                </a:solidFill>
              </a:rPr>
              <a:t>Attività di tiro con obice blindato e mortaio da 16 </a:t>
            </a:r>
            <a:br>
              <a:rPr lang="it-CH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45 edifici nei pressi della sommità del passo</a:t>
            </a:r>
            <a:br>
              <a:rPr lang="it-CH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CH" sz="1600" dirty="0">
                <a:solidFill>
                  <a:schemeClr val="bg1">
                    <a:lumMod val="50000"/>
                  </a:schemeClr>
                </a:solidFill>
              </a:rPr>
              <a:t>14 edifici intorno al Barralhaus</a:t>
            </a: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it-CH" sz="2100" dirty="0">
                <a:solidFill>
                  <a:schemeClr val="bg1">
                    <a:lumMod val="50000"/>
                  </a:schemeClr>
                </a:solidFill>
              </a:rPr>
            </a:br>
            <a:endParaRPr lang="it-CH" sz="21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726592-6911-7EA8-F8A8-61AF4ABF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5587"/>
            <a:ext cx="3420380" cy="38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19AAD-658A-4BD0-A2B5-79311BAB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12" y="279400"/>
            <a:ext cx="7732079" cy="989013"/>
          </a:xfrm>
        </p:spPr>
        <p:txBody>
          <a:bodyPr/>
          <a:lstStyle/>
          <a:p>
            <a:r>
              <a:rPr lang="de-CH" altLang="de-DE" dirty="0"/>
              <a:t>Schiesslärm Neue Anlagen</a:t>
            </a:r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D71200A-1513-D972-0E1C-BCAC99BD06EB}"/>
              </a:ext>
            </a:extLst>
          </p:cNvPr>
          <p:cNvSpPr txBox="1">
            <a:spLocks/>
          </p:cNvSpPr>
          <p:nvPr/>
        </p:nvSpPr>
        <p:spPr bwMode="auto">
          <a:xfrm>
            <a:off x="552893" y="1449388"/>
            <a:ext cx="8350475" cy="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r>
              <a:rPr lang="de-CH" sz="2100" kern="0" dirty="0"/>
              <a:t>114 untersuchte Gebäude, davon 4 permanent bewohnte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07C9A4-FBAF-FD24-7C91-FD70673C5A59}"/>
              </a:ext>
            </a:extLst>
          </p:cNvPr>
          <p:cNvSpPr txBox="1">
            <a:spLocks/>
          </p:cNvSpPr>
          <p:nvPr/>
        </p:nvSpPr>
        <p:spPr bwMode="auto">
          <a:xfrm>
            <a:off x="4535996" y="2135588"/>
            <a:ext cx="4573089" cy="34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600">
                <a:solidFill>
                  <a:srgbClr val="B2B2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600">
                <a:solidFill>
                  <a:srgbClr val="C0C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6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Neue Anlagen</a:t>
            </a:r>
          </a:p>
          <a:p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18 Gebäude um Barralhaus</a:t>
            </a: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Gampisch, Sicka, Niwa</a:t>
            </a:r>
          </a:p>
          <a:p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Schiessen mit PzHb und Mörser 16</a:t>
            </a: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18 Planungswerte</a:t>
            </a:r>
            <a:b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davon 15 Immissionsgrenzwerte</a:t>
            </a:r>
            <a:b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davon 3 Alarmwerte</a:t>
            </a:r>
          </a:p>
          <a:p>
            <a: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  <a:t>Schiessen Sal und KD-Niwen</a:t>
            </a: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600" kern="0" dirty="0">
                <a:solidFill>
                  <a:schemeClr val="bg1">
                    <a:lumMod val="50000"/>
                  </a:schemeClr>
                </a:solidFill>
              </a:rPr>
              <a:t>Planungswerte eingehalten</a:t>
            </a:r>
          </a:p>
          <a:p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CH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de-CH" sz="2100" kern="0" dirty="0">
                <a:solidFill>
                  <a:schemeClr val="bg1">
                    <a:lumMod val="50000"/>
                  </a:schemeClr>
                </a:solidFill>
              </a:rPr>
            </a:br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2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726592-6911-7EA8-F8A8-61AF4ABF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94" t="43328" r="42105" b="37281"/>
          <a:stretch/>
        </p:blipFill>
        <p:spPr>
          <a:xfrm>
            <a:off x="783265" y="2132856"/>
            <a:ext cx="3321454" cy="17114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AEBB08-23C6-7877-0D80-C918FDD6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052" t="83934"/>
          <a:stretch/>
        </p:blipFill>
        <p:spPr>
          <a:xfrm>
            <a:off x="783264" y="4060291"/>
            <a:ext cx="3321453" cy="15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_VBS_PST_A_JUNI_2006">
  <a:themeElements>
    <a:clrScheme name="MASTER_VBS_PST_A_JUNI_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_VBS_PST_A_JUNI_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_VBS_PST_A_JUNI_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VBS_PST_A_JUNI_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VBS_PST_A_JUNI_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MASTER_VBS_PST_A_JUNI_2006</Template>
  <TotalTime>0</TotalTime>
  <Words>1685</Words>
  <Application>Microsoft Macintosh PowerPoint</Application>
  <PresentationFormat>Bildschirmpräsentation (4:3)</PresentationFormat>
  <Paragraphs>258</Paragraphs>
  <Slides>23</Slides>
  <Notes>18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Google Sans</vt:lpstr>
      <vt:lpstr>Wingdings</vt:lpstr>
      <vt:lpstr>MASTER_VBS_PST_A_JUNI_2006</vt:lpstr>
      <vt:lpstr>PowerPoint-Präsentation</vt:lpstr>
      <vt:lpstr>Determinazione del rumore</vt:lpstr>
      <vt:lpstr>Regolamento</vt:lpstr>
      <vt:lpstr>Livello determinazione del rumore</vt:lpstr>
      <vt:lpstr>Belastungsgrenzwerte</vt:lpstr>
      <vt:lpstr>Valutazione rumore prodotto dalle attività di tiro</vt:lpstr>
      <vt:lpstr>Effetti del progetto in relazione al rumore prodotto dalle attività di tiro</vt:lpstr>
      <vt:lpstr>Valutazione futura rumore prodotto dalle attività di tiro</vt:lpstr>
      <vt:lpstr>Schiesslärm Neue Anlagen</vt:lpstr>
      <vt:lpstr>Misure per il rumore prodotto dalle attività di tiro</vt:lpstr>
      <vt:lpstr>Misure per il rumore prodotto dalle attività di tiro</vt:lpstr>
      <vt:lpstr>Valutazione rumore degli elicotteri </vt:lpstr>
      <vt:lpstr>Valutazione complessiva rumore</vt:lpstr>
      <vt:lpstr>Valutazione complessiva rumore Effetti sugli immobili </vt:lpstr>
      <vt:lpstr>Schede</vt:lpstr>
      <vt:lpstr>Finestre insonorizzate per il rumore</vt:lpstr>
      <vt:lpstr>Aspetti legali – SG DDPS</vt:lpstr>
      <vt:lpstr>Superamento valori limite rumore</vt:lpstr>
      <vt:lpstr>Autorizzazione eccezionale (agevolazione)</vt:lpstr>
      <vt:lpstr>Domande d’indennità</vt:lpstr>
      <vt:lpstr>Misure di protezione fonica</vt:lpstr>
      <vt:lpstr>Assunzione delle spese</vt:lpstr>
      <vt:lpstr>Domande e altro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2024-11-19T13:04:37Z</dcterms:created>
  <dcterms:modified xsi:type="dcterms:W3CDTF">2024-11-19T14:58:37Z</dcterms:modified>
  <cp:category/>
</cp:coreProperties>
</file>