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7" r:id="rId2"/>
    <p:sldId id="809" r:id="rId3"/>
    <p:sldId id="789" r:id="rId4"/>
    <p:sldId id="810" r:id="rId5"/>
    <p:sldId id="790" r:id="rId6"/>
    <p:sldId id="791" r:id="rId7"/>
    <p:sldId id="792" r:id="rId8"/>
    <p:sldId id="793" r:id="rId9"/>
    <p:sldId id="796" r:id="rId10"/>
    <p:sldId id="794" r:id="rId11"/>
    <p:sldId id="795" r:id="rId12"/>
    <p:sldId id="799" r:id="rId13"/>
    <p:sldId id="806" r:id="rId14"/>
    <p:sldId id="802" r:id="rId15"/>
    <p:sldId id="804" r:id="rId16"/>
    <p:sldId id="811" r:id="rId17"/>
    <p:sldId id="803" r:id="rId18"/>
    <p:sldId id="800" r:id="rId19"/>
    <p:sldId id="568" r:id="rId20"/>
    <p:sldId id="571" r:id="rId21"/>
    <p:sldId id="569" r:id="rId22"/>
    <p:sldId id="570" r:id="rId23"/>
    <p:sldId id="945" r:id="rId24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pos="816">
          <p15:clr>
            <a:srgbClr val="A4A3A4"/>
          </p15:clr>
        </p15:guide>
        <p15:guide id="3" pos="3175">
          <p15:clr>
            <a:srgbClr val="A4A3A4"/>
          </p15:clr>
        </p15:guide>
        <p15:guide id="4" pos="55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FF3300"/>
    <a:srgbClr val="00B0F0"/>
    <a:srgbClr val="000000"/>
    <a:srgbClr val="33CC33"/>
    <a:srgbClr val="3366FF"/>
    <a:srgbClr val="FF0000"/>
    <a:srgbClr val="FFFC71"/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85697" autoAdjust="0"/>
  </p:normalViewPr>
  <p:slideViewPr>
    <p:cSldViewPr>
      <p:cViewPr varScale="1">
        <p:scale>
          <a:sx n="88" d="100"/>
          <a:sy n="88" d="100"/>
        </p:scale>
        <p:origin x="66" y="246"/>
      </p:cViewPr>
      <p:guideLst>
        <p:guide orient="horz" pos="731"/>
        <p:guide pos="816"/>
        <p:guide pos="3175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90" y="-84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88730" y="408070"/>
            <a:ext cx="1838510" cy="59729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62" tIns="47279" rIns="94562" bIns="47279" numCol="1" anchor="ctr" anchorCtr="0" compatLnSpc="1">
            <a:prstTxWarp prst="textNoShape">
              <a:avLst/>
            </a:prstTxWarp>
          </a:bodyPr>
          <a:lstStyle>
            <a:lvl1pPr algn="r" defTabSz="94686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488" name="Rectangle 8"/>
          <p:cNvSpPr>
            <a:spLocks noGrp="1" noChangeAspect="1" noChangeArrowheads="1"/>
          </p:cNvSpPr>
          <p:nvPr>
            <p:ph type="hdr" sz="quarter"/>
          </p:nvPr>
        </p:nvSpPr>
        <p:spPr bwMode="auto">
          <a:xfrm>
            <a:off x="338541" y="408069"/>
            <a:ext cx="3760819" cy="59564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62" tIns="47279" rIns="94562" bIns="47279" numCol="1" anchor="ctr" anchorCtr="0" compatLnSpc="1">
            <a:prstTxWarp prst="textNoShape">
              <a:avLst/>
            </a:prstTxWarp>
          </a:bodyPr>
          <a:lstStyle>
            <a:lvl1pPr algn="l" defTabSz="94686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38541" y="9668583"/>
            <a:ext cx="3083737" cy="48211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72" tIns="47282" rIns="94572" bIns="47282" numCol="1" anchor="b" anchorCtr="0" compatLnSpc="1">
            <a:prstTxWarp prst="textNoShape">
              <a:avLst/>
            </a:prstTxWarp>
          </a:bodyPr>
          <a:lstStyle>
            <a:lvl1pPr algn="l" defTabSz="94686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888731" y="9668583"/>
            <a:ext cx="1840187" cy="48211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72" tIns="47282" rIns="94572" bIns="47282" numCol="1" anchor="b" anchorCtr="0" compatLnSpc="1">
            <a:prstTxWarp prst="textNoShape">
              <a:avLst/>
            </a:prstTxWarp>
          </a:bodyPr>
          <a:lstStyle>
            <a:lvl1pPr algn="r" defTabSz="946507">
              <a:defRPr sz="1000" smtClean="0"/>
            </a:lvl1pPr>
          </a:lstStyle>
          <a:p>
            <a:pPr>
              <a:defRPr/>
            </a:pPr>
            <a:fld id="{18C38AB0-9E4A-42EE-BE00-5C224D01100C}" type="slidenum">
              <a:rPr lang="fr-CH" altLang="de-DE"/>
              <a:pPr>
                <a:defRPr/>
              </a:pPr>
              <a:t>‹Nr.›</a:t>
            </a:fld>
            <a:endParaRPr lang="fr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5138" y="1116013"/>
            <a:ext cx="2478087" cy="1858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01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8541" y="3123039"/>
            <a:ext cx="6390376" cy="6545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562" tIns="47279" rIns="94562" bIns="47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endParaRPr lang="de-CH" noProof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87055" y="406423"/>
            <a:ext cx="1838511" cy="59729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62" tIns="47279" rIns="94562" bIns="47279" numCol="1" anchor="ctr" anchorCtr="0" compatLnSpc="1">
            <a:prstTxWarp prst="textNoShape">
              <a:avLst/>
            </a:prstTxWarp>
          </a:bodyPr>
          <a:lstStyle>
            <a:lvl1pPr algn="r" defTabSz="94686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8542" y="406423"/>
            <a:ext cx="3759143" cy="59729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62" tIns="47279" rIns="94562" bIns="47279" numCol="1" anchor="ctr" anchorCtr="0" compatLnSpc="1">
            <a:prstTxWarp prst="textNoShape">
              <a:avLst/>
            </a:prstTxWarp>
          </a:bodyPr>
          <a:lstStyle>
            <a:lvl1pPr algn="l" defTabSz="946861"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1613935" y="111891"/>
            <a:ext cx="3861376" cy="25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97" tIns="47350" rIns="94697" bIns="47350">
            <a:spAutoFit/>
          </a:bodyPr>
          <a:lstStyle>
            <a:lvl1pPr defTabSz="94615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CH" altLang="de-DE" sz="1000" b="1"/>
              <a:t>KLASSIFIZIERUNG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38541" y="9668583"/>
            <a:ext cx="3083737" cy="48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6" rIns="94848" bIns="4742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88731" y="9668583"/>
            <a:ext cx="1840187" cy="48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6" rIns="94848" bIns="474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ADE59E33-2BC1-4F57-AFF1-94F235585A5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rtl="0" eaLnBrk="0" fontAlgn="base" hangingPunct="0">
      <a:spcBef>
        <a:spcPct val="5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38163" indent="-1778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–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895350" indent="-1778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º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257300" indent="-182563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502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546" indent="-270228" defTabSz="90502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6897" indent="-214263" defTabSz="90502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8215" indent="-214263" defTabSz="90502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7932" indent="-214263" defTabSz="90502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38" indent="-214263" defTabSz="905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942" indent="-214263" defTabSz="905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448" indent="-214263" defTabSz="905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953" indent="-214263" defTabSz="905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H" altLang="de-DE" sz="1000"/>
              <a:t>KLASSFIZIERUNG</a:t>
            </a:r>
          </a:p>
        </p:txBody>
      </p:sp>
      <p:sp>
        <p:nvSpPr>
          <p:cNvPr id="9219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546" indent="-270228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6897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8215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7932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38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942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448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953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1000"/>
              <a:t>Referent oder Herausgeber</a:t>
            </a: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546" indent="-270228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6897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8215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7932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38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942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448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953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193D0F-D1A5-4C10-8CDA-476F95F6E51E}" type="slidenum">
              <a:rPr lang="de-CH" altLang="de-DE" sz="1000"/>
              <a:pPr/>
              <a:t>1</a:t>
            </a:fld>
            <a:endParaRPr lang="de-CH" altLang="de-DE" sz="100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71108" y="2074278"/>
            <a:ext cx="8939151" cy="43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222" tIns="45610" rIns="91222" bIns="45610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1750" indent="-1873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>
              <a:lnSpc>
                <a:spcPct val="90000"/>
              </a:lnSpc>
              <a:spcBef>
                <a:spcPct val="20000"/>
              </a:spcBef>
            </a:pPr>
            <a:endParaRPr lang="de-DE" altLang="de-DE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6836795" y="6421727"/>
            <a:ext cx="2573464" cy="3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1" tIns="45750" rIns="91501" bIns="4575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2763B5E-2BE3-421B-A382-1567F1C95C45}" type="slidenum">
              <a:rPr lang="de-CH" altLang="de-DE" sz="1000"/>
              <a:pPr algn="r" eaLnBrk="1" hangingPunct="1"/>
              <a:t>1</a:t>
            </a:fld>
            <a:endParaRPr lang="de-CH" altLang="de-DE" sz="1000"/>
          </a:p>
        </p:txBody>
      </p:sp>
      <p:sp>
        <p:nvSpPr>
          <p:cNvPr id="9223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741363"/>
            <a:ext cx="1646238" cy="1235075"/>
          </a:xfrm>
          <a:ln/>
        </p:spPr>
      </p:sp>
      <p:sp>
        <p:nvSpPr>
          <p:cNvPr id="9224" name="Rectangle 1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Verweis</a:t>
            </a:r>
            <a:r>
              <a:rPr lang="fr-CH" dirty="0"/>
              <a:t> </a:t>
            </a:r>
            <a:r>
              <a:rPr lang="fr-CH" dirty="0" err="1"/>
              <a:t>auf</a:t>
            </a:r>
            <a:r>
              <a:rPr lang="fr-CH" dirty="0"/>
              <a:t> die </a:t>
            </a:r>
            <a:r>
              <a:rPr lang="fr-CH" dirty="0" err="1"/>
              <a:t>Karten</a:t>
            </a:r>
            <a:r>
              <a:rPr lang="fr-CH" dirty="0"/>
              <a:t>, die Web-Seite </a:t>
            </a:r>
            <a:r>
              <a:rPr lang="fr-CH" dirty="0" err="1"/>
              <a:t>und</a:t>
            </a:r>
            <a:r>
              <a:rPr lang="fr-CH" dirty="0"/>
              <a:t> die ö</a:t>
            </a:r>
            <a:r>
              <a:rPr lang="de-CH" dirty="0" err="1"/>
              <a:t>ffentliche</a:t>
            </a:r>
            <a:r>
              <a:rPr lang="de-CH" dirty="0"/>
              <a:t> Auflage.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48037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Erklären der Karte, Verweis auf die Karte und die öffentliche Auflage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05187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853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B3597-0993-2B19-6F07-BB13BC4F8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AE6877C-8ACB-B360-394C-7CB55B81D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27013A-4048-D27A-CB19-39E009811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armasuisse grosszügig. Andere Bauherren, </a:t>
            </a:r>
            <a:r>
              <a:rPr lang="de-CH" dirty="0" err="1"/>
              <a:t>atra</a:t>
            </a:r>
            <a:r>
              <a:rPr lang="de-CH" dirty="0"/>
              <a:t>, SBB, Kantone, ersetzen Fenster erst ab AW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7B552-C261-538B-B8C0-D96F09A52C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E4A43D3D-9201-CF0D-B21A-90B515427F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6C9220-23BE-F6A9-0087-51FFD373B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8B3701-FC58-589C-46E8-B1ABF366C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33597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94103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A4AB19-13A7-4E41-9CEE-8879586835DA}" type="slidenum">
              <a:rPr lang="de-CH" altLang="de-DE" sz="1200"/>
              <a:pPr/>
              <a:t>19</a:t>
            </a:fld>
            <a:endParaRPr lang="de-CH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5902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A4AB19-13A7-4E41-9CEE-8879586835DA}" type="slidenum">
              <a:rPr lang="de-CH" altLang="de-DE" sz="1200"/>
              <a:pPr/>
              <a:t>20</a:t>
            </a:fld>
            <a:endParaRPr lang="de-CH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0126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A4AB19-13A7-4E41-9CEE-8879586835DA}" type="slidenum">
              <a:rPr lang="de-CH" altLang="de-DE" sz="1200"/>
              <a:pPr/>
              <a:t>21</a:t>
            </a:fld>
            <a:endParaRPr lang="de-CH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23863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A4AB19-13A7-4E41-9CEE-8879586835DA}" type="slidenum">
              <a:rPr lang="de-CH" altLang="de-DE" sz="1200"/>
              <a:pPr/>
              <a:t>22</a:t>
            </a:fld>
            <a:endParaRPr lang="de-CH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1695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 err="1">
                <a:solidFill>
                  <a:srgbClr val="474747"/>
                </a:solidFill>
                <a:effectLst/>
                <a:latin typeface="Google Sans"/>
              </a:rPr>
              <a:t>LAFmax</a:t>
            </a:r>
            <a:r>
              <a:rPr lang="de-DE" b="0" i="0" dirty="0">
                <a:solidFill>
                  <a:srgbClr val="474747"/>
                </a:solidFill>
                <a:effectLst/>
                <a:latin typeface="Google Sans"/>
              </a:rPr>
              <a:t> </a:t>
            </a:r>
            <a:r>
              <a:rPr lang="de-DE" b="0" i="0" dirty="0">
                <a:solidFill>
                  <a:srgbClr val="040C28"/>
                </a:solidFill>
                <a:effectLst/>
                <a:latin typeface="Google Sans"/>
              </a:rPr>
              <a:t>Der Maximum Schallpegel mit 'A' Frequenzbewertung und F- Zeitbewertung während der Messperiode</a:t>
            </a:r>
          </a:p>
          <a:p>
            <a:r>
              <a:rPr lang="de-DE" b="0" i="0" dirty="0">
                <a:solidFill>
                  <a:srgbClr val="040C28"/>
                </a:solidFill>
                <a:effectLst/>
                <a:latin typeface="Google Sans"/>
              </a:rPr>
              <a:t>dB(A) ist die Einheit für Lautstärke, die dem menschlichen Hörempfinden entspricht</a:t>
            </a:r>
            <a:r>
              <a:rPr lang="de-DE" b="0" i="0" dirty="0">
                <a:solidFill>
                  <a:srgbClr val="474747"/>
                </a:solidFill>
                <a:effectLst/>
                <a:latin typeface="Google Sans"/>
              </a:rPr>
              <a:t>. Die A-Bewertung dämpft tiefe Frequenzen in der Messung, da diese vom Menschen als weniger laut empfunden werden. Eine Zunahme um 10 dB(A) entspricht einer Verdopplung der Lautstärke</a:t>
            </a:r>
          </a:p>
          <a:p>
            <a:r>
              <a:rPr lang="de-DE" b="0" i="0" dirty="0" err="1">
                <a:solidFill>
                  <a:srgbClr val="474747"/>
                </a:solidFill>
                <a:effectLst/>
                <a:latin typeface="Google Sans"/>
              </a:rPr>
              <a:t>Mass</a:t>
            </a:r>
            <a:r>
              <a:rPr lang="de-DE" b="0" i="0" dirty="0">
                <a:solidFill>
                  <a:srgbClr val="474747"/>
                </a:solidFill>
                <a:effectLst/>
                <a:latin typeface="Google Sans"/>
              </a:rPr>
              <a:t> bei militärischem und zivilem Schiesslärm verschieden. </a:t>
            </a:r>
            <a:r>
              <a:rPr lang="de-DE" b="0" i="0" dirty="0" err="1">
                <a:solidFill>
                  <a:srgbClr val="474747"/>
                </a:solidFill>
                <a:effectLst/>
                <a:latin typeface="Google Sans"/>
              </a:rPr>
              <a:t>Stgw</a:t>
            </a:r>
            <a:r>
              <a:rPr lang="de-DE" b="0" i="0" dirty="0">
                <a:solidFill>
                  <a:srgbClr val="474747"/>
                </a:solidFill>
                <a:effectLst/>
                <a:latin typeface="Google Sans"/>
              </a:rPr>
              <a:t> knallt immer gleich.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496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Permanent bewohnte Gebäude:</a:t>
            </a:r>
          </a:p>
          <a:p>
            <a:pPr lvl="1"/>
            <a:r>
              <a:rPr lang="de-CH" dirty="0"/>
              <a:t>Hotel Monte Leone (AW: 1 Person) – Simplonstrasse 125</a:t>
            </a:r>
          </a:p>
          <a:p>
            <a:pPr lvl="1"/>
            <a:r>
              <a:rPr lang="de-CH" dirty="0"/>
              <a:t>Hospiz (IGW: 4 Personen) – Simplonstrasse 132</a:t>
            </a:r>
          </a:p>
          <a:p>
            <a:pPr lvl="1"/>
            <a:r>
              <a:rPr lang="de-CH" dirty="0"/>
              <a:t>Wohngebäude Weiler Rotels (IGW: 1 Person) – Simplonstrasse 148</a:t>
            </a:r>
          </a:p>
          <a:p>
            <a:pPr lvl="1"/>
            <a:r>
              <a:rPr lang="de-CH" dirty="0"/>
              <a:t>Wohngebäude Weiler Kulm (IGW: 1 Person) – Simplonpass 41</a:t>
            </a:r>
          </a:p>
          <a:p>
            <a:pPr marL="360363" lvl="1" indent="0">
              <a:buNone/>
            </a:pPr>
            <a:endParaRPr lang="de-CH" dirty="0"/>
          </a:p>
          <a:p>
            <a:r>
              <a:rPr lang="de-CH" dirty="0"/>
              <a:t>Chlusmatte</a:t>
            </a:r>
          </a:p>
          <a:p>
            <a:pPr lvl="1"/>
            <a:r>
              <a:rPr lang="de-CH" dirty="0"/>
              <a:t>Stgw90</a:t>
            </a:r>
          </a:p>
          <a:p>
            <a:pPr lvl="1"/>
            <a:r>
              <a:rPr lang="de-CH" dirty="0"/>
              <a:t>EUHG11</a:t>
            </a:r>
          </a:p>
          <a:p>
            <a:pPr lvl="1"/>
            <a:r>
              <a:rPr lang="de-CH" dirty="0"/>
              <a:t>PzF(7.5mm)</a:t>
            </a:r>
          </a:p>
          <a:p>
            <a:endParaRPr lang="de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0724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2127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8341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1296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Effekt Stgw90 und PzF(7.5mm) Reduktion wird durch EUHG11 Zunahme zu nicht gemacht (5-7 dBA)</a:t>
            </a:r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10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0583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N2: Fixe Wände: technisch nicht möglich, mobile Wände: betrieblich, logistisch und organisatorisch nicht möglich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9388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3504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Logo_CMYK_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1756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264376835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8163" y="279400"/>
            <a:ext cx="1873250" cy="5886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8413" y="279400"/>
            <a:ext cx="5467350" cy="58864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337305825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413" y="279400"/>
            <a:ext cx="7461250" cy="9890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1285875" y="1449388"/>
            <a:ext cx="7475538" cy="47164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175840042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268413" y="279400"/>
            <a:ext cx="7493000" cy="58864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154450483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413" y="279400"/>
            <a:ext cx="7461250" cy="9890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285875" y="1449388"/>
            <a:ext cx="7475538" cy="47164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161420738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Thun, Gesamtsanierung MK I</a:t>
            </a:r>
          </a:p>
        </p:txBody>
      </p:sp>
    </p:spTree>
    <p:extLst>
      <p:ext uri="{BB962C8B-B14F-4D97-AF65-F5344CB8AC3E}">
        <p14:creationId xmlns:p14="http://schemas.microsoft.com/office/powerpoint/2010/main" val="28255333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41858236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60775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9050" y="1449388"/>
            <a:ext cx="3662363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194962743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34450678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08104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3651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10680313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425423967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altLang="de-DE" sz="2400"/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279400"/>
            <a:ext cx="74612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  <a:endParaRPr lang="en-GB" altLang="de-DE"/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5538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</p:txBody>
      </p:sp>
      <p:sp>
        <p:nvSpPr>
          <p:cNvPr id="1029" name="Text Box 33"/>
          <p:cNvSpPr txBox="1">
            <a:spLocks noChangeArrowheads="1"/>
          </p:cNvSpPr>
          <p:nvPr/>
        </p:nvSpPr>
        <p:spPr bwMode="auto">
          <a:xfrm>
            <a:off x="8564563" y="6456363"/>
            <a:ext cx="228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55A66C30-1448-4257-9987-CB83DA7103C4}" type="slidenum">
              <a:rPr lang="de-CH" altLang="de-DE" sz="900" smtClean="0"/>
              <a:pPr algn="r">
                <a:defRPr/>
              </a:pPr>
              <a:t>‹Nr.›</a:t>
            </a:fld>
            <a:endParaRPr lang="de-CH" altLang="de-DE" sz="900"/>
          </a:p>
        </p:txBody>
      </p:sp>
      <p:pic>
        <p:nvPicPr>
          <p:cNvPr id="1030" name="Picture 39" descr="Logo_col_wapp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40"/>
          <p:cNvSpPr>
            <a:spLocks noChangeShapeType="1"/>
          </p:cNvSpPr>
          <p:nvPr/>
        </p:nvSpPr>
        <p:spPr bwMode="auto">
          <a:xfrm flipH="1">
            <a:off x="1287463" y="638492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53200"/>
            <a:ext cx="431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5288" y="6415088"/>
            <a:ext cx="431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  <p:sp>
        <p:nvSpPr>
          <p:cNvPr id="1034" name="AutoShape 47"/>
          <p:cNvSpPr>
            <a:spLocks noChangeArrowheads="1"/>
          </p:cNvSpPr>
          <p:nvPr userDrawn="1"/>
        </p:nvSpPr>
        <p:spPr bwMode="auto">
          <a:xfrm>
            <a:off x="1235075" y="6402388"/>
            <a:ext cx="741363" cy="385762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altLang="de-DE" sz="900" b="1"/>
              <a:t>armasuisse</a:t>
            </a:r>
          </a:p>
          <a:p>
            <a:pPr>
              <a:defRPr/>
            </a:pPr>
            <a:r>
              <a:rPr lang="de-CH" altLang="de-DE" sz="900" b="1"/>
              <a:t>Immobilien</a:t>
            </a:r>
            <a:endParaRPr lang="de-CH" altLang="de-DE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5" r:id="rId1"/>
    <p:sldLayoutId id="2147487266" r:id="rId2"/>
    <p:sldLayoutId id="2147487243" r:id="rId3"/>
    <p:sldLayoutId id="2147487244" r:id="rId4"/>
    <p:sldLayoutId id="2147487245" r:id="rId5"/>
    <p:sldLayoutId id="2147487267" r:id="rId6"/>
    <p:sldLayoutId id="2147487268" r:id="rId7"/>
    <p:sldLayoutId id="2147487246" r:id="rId8"/>
    <p:sldLayoutId id="2147487247" r:id="rId9"/>
    <p:sldLayoutId id="2147487248" r:id="rId10"/>
    <p:sldLayoutId id="2147487249" r:id="rId11"/>
    <p:sldLayoutId id="2147487250" r:id="rId12"/>
    <p:sldLayoutId id="2147487251" r:id="rId13"/>
    <p:sldLayoutId id="2147487252" r:id="rId14"/>
  </p:sldLayoutIdLst>
  <p:transition spd="med">
    <p:fad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6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600">
          <a:solidFill>
            <a:srgbClr val="B2B2B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600">
          <a:solidFill>
            <a:srgbClr val="C0C0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B337D99-2662-40C2-9B66-F1338E46F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rcRect l="3206" r="6465"/>
          <a:stretch/>
        </p:blipFill>
        <p:spPr>
          <a:xfrm>
            <a:off x="-13402" y="1376772"/>
            <a:ext cx="9144000" cy="5211916"/>
          </a:xfrm>
          <a:prstGeom prst="rect">
            <a:avLst/>
          </a:prstGeom>
        </p:spPr>
      </p:pic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972000" y="2384884"/>
            <a:ext cx="8448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40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sz="5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Place de tir du Simplon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Extension de l’infrastructure d’instruction</a:t>
            </a: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972000" y="4432756"/>
            <a:ext cx="8375650" cy="181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sz="320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Explications concernant la réduction du bruit sur les immeubles concernés</a:t>
            </a:r>
          </a:p>
          <a:p>
            <a:pPr>
              <a:spcBef>
                <a:spcPct val="0"/>
              </a:spcBef>
              <a:buFontTx/>
              <a:buNone/>
            </a:pPr>
            <a:endParaRPr lang="de-CH" altLang="de-DE" sz="2800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sz="320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Simplon-Village, le 13.11.2024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 des tirs – mesures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/>
              <a:t>Mesures examinées et réalisables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989602" y="2001588"/>
            <a:ext cx="7506834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M1 : Fermeture installations CD de </a:t>
            </a: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Baumgarent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 et Sal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br>
              <a:rPr lang="fr-FR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pas d’impact sur le niveau d’évaluation</a:t>
            </a:r>
          </a:p>
          <a:p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M2 : Réduction des activités de tir de </a:t>
            </a: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Clusmatte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br>
              <a:rPr lang="fr-FR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f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ass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90 et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PzF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(7.5 mm) - mais augmentation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gren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main ex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exp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11</a:t>
            </a:r>
          </a:p>
          <a:p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M3 : Parois mobiles et cavité 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br>
              <a:rPr lang="fr-FR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Réduction de niveau de 8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dBA</a:t>
            </a: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M4 : Décision officielle de période sans tir 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br>
              <a:rPr lang="fr-FR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Déjà en vigueur aujourd’hui</a:t>
            </a:r>
          </a:p>
          <a:p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M5 : Contingents de nombre de tirs 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br>
              <a:rPr lang="fr-FR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Sur la base de l’état PROJET</a:t>
            </a:r>
          </a:p>
          <a:p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fr-FR" sz="210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 des tirs –  mesures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/>
              <a:t>Mesures examinées et non réalisables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989602" y="1990964"/>
            <a:ext cx="7164796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N1 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Déplacement des activités de tir</a:t>
            </a:r>
            <a:r>
              <a:rPr lang="fr-FR" dirty="0"/>
              <a:t> </a:t>
            </a:r>
            <a:r>
              <a:rPr lang="fr-FR" sz="2100" dirty="0">
                <a:sym typeface="Wingdings" panose="05000000000000000000" pitchFamily="2" charset="2"/>
              </a:rPr>
              <a:t></a:t>
            </a:r>
            <a:br>
              <a:rPr lang="fr-FR" dirty="0"/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Objectifs d’instruction de l’artillerie</a:t>
            </a:r>
          </a:p>
          <a:p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N2 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Parois pour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ob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mortier</a:t>
            </a:r>
            <a:r>
              <a:rPr lang="fr-FR" dirty="0"/>
              <a:t> </a:t>
            </a:r>
            <a:r>
              <a:rPr lang="fr-FR" sz="2100" dirty="0">
                <a:sym typeface="Wingdings" panose="05000000000000000000" pitchFamily="2" charset="2"/>
              </a:rPr>
              <a:t></a:t>
            </a:r>
            <a:br>
              <a:rPr lang="fr-FR" dirty="0"/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Impossible du point de vue de la technique, de l’exploitation, de la logistique et de l’organisation</a:t>
            </a:r>
          </a:p>
          <a:p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N3 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Digues antibruit zone de position de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Blatten</a:t>
            </a:r>
            <a:r>
              <a:rPr lang="fr-FR" dirty="0"/>
              <a:t> </a:t>
            </a:r>
            <a:r>
              <a:rPr lang="fr-FR" sz="2100" dirty="0">
                <a:sym typeface="Wingdings" panose="05000000000000000000" pitchFamily="2" charset="2"/>
              </a:rPr>
              <a:t></a:t>
            </a:r>
            <a:br>
              <a:rPr lang="fr-FR" dirty="0"/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Interdiction de construire dans le haut-marais</a:t>
            </a:r>
          </a:p>
          <a:p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N4 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Murs antibruit devant les bâtiments concernés</a:t>
            </a:r>
            <a:r>
              <a:rPr lang="fr-FR" dirty="0"/>
              <a:t> </a:t>
            </a:r>
            <a:r>
              <a:rPr lang="fr-FR" sz="2100" dirty="0">
                <a:sym typeface="Wingdings" panose="05000000000000000000" pitchFamily="2" charset="2"/>
              </a:rPr>
              <a:t></a:t>
            </a:r>
            <a:br>
              <a:rPr lang="fr-FR" dirty="0"/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Protection des paysages et des sites, proportionnalité</a:t>
            </a: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fr-FR" sz="210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 des hélicoptères – évaluation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/>
              <a:t>Dépassements des valeurs de planification L</a:t>
            </a:r>
            <a:r>
              <a:rPr lang="fr-FR" sz="2100" baseline="-25000"/>
              <a:t>max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2B98C9-057D-EA3B-D4CB-F56CB3F5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97807"/>
            <a:ext cx="2664296" cy="3567321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EDCC86B-135F-724E-A981-533AA40E3036}"/>
              </a:ext>
            </a:extLst>
          </p:cNvPr>
          <p:cNvSpPr txBox="1">
            <a:spLocks/>
          </p:cNvSpPr>
          <p:nvPr/>
        </p:nvSpPr>
        <p:spPr bwMode="auto">
          <a:xfrm>
            <a:off x="4535996" y="2135588"/>
            <a:ext cx="4573089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Évaluation</a:t>
            </a:r>
          </a:p>
          <a:p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Pas de dépassement de </a:t>
            </a:r>
            <a:r>
              <a:rPr lang="fr-FR" sz="2100" dirty="0" err="1">
                <a:solidFill>
                  <a:schemeClr val="bg1">
                    <a:lumMod val="50000"/>
                  </a:schemeClr>
                </a:solidFill>
              </a:rPr>
              <a:t>Lr</a:t>
            </a:r>
            <a:r>
              <a:rPr lang="fr-FR" sz="2100" baseline="-25000" dirty="0" err="1">
                <a:solidFill>
                  <a:schemeClr val="bg1">
                    <a:lumMod val="50000"/>
                  </a:schemeClr>
                </a:solidFill>
              </a:rPr>
              <a:t>k</a:t>
            </a:r>
            <a:endParaRPr lang="fr-FR" sz="2100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Dépassements de </a:t>
            </a:r>
            <a:r>
              <a:rPr lang="fr-FR" sz="2100" dirty="0" err="1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fr-FR" sz="2100" baseline="-25000" dirty="0" err="1">
                <a:solidFill>
                  <a:schemeClr val="bg1">
                    <a:lumMod val="50000"/>
                  </a:schemeClr>
                </a:solidFill>
              </a:rPr>
              <a:t>max</a:t>
            </a:r>
            <a:br>
              <a:rPr lang="fr-FR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Gampisch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(4 bâtiments)</a:t>
            </a:r>
            <a:br>
              <a:rPr lang="fr-FR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Nideralp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(8 bâtiments)</a:t>
            </a:r>
            <a:br>
              <a:rPr lang="fr-FR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Exploitation en fermage à côté de la Maison Barral</a:t>
            </a:r>
          </a:p>
          <a:p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Pas de dépassement des valeurs limites d’immission</a:t>
            </a:r>
          </a:p>
          <a:p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Déplacement de l’exposition au bruit</a:t>
            </a: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fr-FR" sz="210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Examen global du bruit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BCB65D-4F12-D3C3-747E-A347A73962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67" r="23773"/>
          <a:stretch/>
        </p:blipFill>
        <p:spPr>
          <a:xfrm>
            <a:off x="823540" y="911673"/>
            <a:ext cx="3676452" cy="52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62C483-FC6B-DC93-6128-E3BBA9F4A3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239" t="1176" r="21805" b="1176"/>
          <a:stretch/>
        </p:blipFill>
        <p:spPr>
          <a:xfrm>
            <a:off x="4927996" y="911674"/>
            <a:ext cx="3676452" cy="522000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2AF16FB-E932-5789-F1DF-20CEE6A5FBAF}"/>
              </a:ext>
            </a:extLst>
          </p:cNvPr>
          <p:cNvSpPr txBox="1">
            <a:spLocks/>
          </p:cNvSpPr>
          <p:nvPr/>
        </p:nvSpPr>
        <p:spPr bwMode="auto">
          <a:xfrm>
            <a:off x="2735796" y="3399183"/>
            <a:ext cx="1120188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100" dirty="0"/>
              <a:t>ACTUEL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70A5B64-D82D-ECA4-76E0-BAC6EB17625F}"/>
              </a:ext>
            </a:extLst>
          </p:cNvPr>
          <p:cNvSpPr txBox="1">
            <a:spLocks/>
          </p:cNvSpPr>
          <p:nvPr/>
        </p:nvSpPr>
        <p:spPr bwMode="auto">
          <a:xfrm>
            <a:off x="7164288" y="3399183"/>
            <a:ext cx="1248440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100"/>
              <a:t>PROJET</a:t>
            </a:r>
          </a:p>
        </p:txBody>
      </p:sp>
    </p:spTree>
    <p:extLst>
      <p:ext uri="{BB962C8B-B14F-4D97-AF65-F5344CB8AC3E}">
        <p14:creationId xmlns:p14="http://schemas.microsoft.com/office/powerpoint/2010/main" val="40931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Examen global du bruit</a:t>
            </a:r>
            <a:br>
              <a:rPr lang="fr-FR"/>
            </a:br>
            <a:r>
              <a:rPr lang="fr-FR"/>
              <a:t>Impact sur les immeubles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A223059-DDFE-FA6C-5B90-F5C48532434D}"/>
              </a:ext>
            </a:extLst>
          </p:cNvPr>
          <p:cNvSpPr txBox="1">
            <a:spLocks/>
          </p:cNvSpPr>
          <p:nvPr/>
        </p:nvSpPr>
        <p:spPr bwMode="auto">
          <a:xfrm>
            <a:off x="552893" y="1376772"/>
            <a:ext cx="481119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/>
              <a:t>Évaluation du bruit état PROJET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0BF9552-5A7A-8395-D917-140E06D7FE6C}"/>
              </a:ext>
            </a:extLst>
          </p:cNvPr>
          <p:cNvGrpSpPr/>
          <p:nvPr/>
        </p:nvGrpSpPr>
        <p:grpSpPr>
          <a:xfrm>
            <a:off x="473496" y="1952836"/>
            <a:ext cx="4098504" cy="3384376"/>
            <a:chOff x="473496" y="2240868"/>
            <a:chExt cx="4098504" cy="338437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602404A-EA80-678B-BC11-678CBAA04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8196" r="52511"/>
            <a:stretch/>
          </p:blipFill>
          <p:spPr>
            <a:xfrm>
              <a:off x="473496" y="2240868"/>
              <a:ext cx="4098504" cy="3384376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E8DB30-9D55-5129-C1B2-F1F14DEC1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" r="90564" b="69111"/>
            <a:stretch/>
          </p:blipFill>
          <p:spPr>
            <a:xfrm>
              <a:off x="3923928" y="2312876"/>
              <a:ext cx="576064" cy="503101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A4114D69-6BCE-5B54-5E6F-98A1A692FC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9107"/>
          <a:stretch/>
        </p:blipFill>
        <p:spPr>
          <a:xfrm>
            <a:off x="827584" y="5458576"/>
            <a:ext cx="2736304" cy="5987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6F836C-8F20-AA03-5359-0D6184BB4A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253"/>
          <a:stretch/>
        </p:blipFill>
        <p:spPr>
          <a:xfrm>
            <a:off x="2267744" y="5661248"/>
            <a:ext cx="2736304" cy="225891"/>
          </a:xfrm>
          <a:prstGeom prst="rect">
            <a:avLst/>
          </a:prstGeom>
        </p:spPr>
      </p:pic>
      <p:pic>
        <p:nvPicPr>
          <p:cNvPr id="4" name="Image 8">
            <a:extLst>
              <a:ext uri="{FF2B5EF4-FFF2-40B4-BE49-F238E27FC236}">
                <a16:creationId xmlns:a16="http://schemas.microsoft.com/office/drawing/2014/main" id="{F2B8A676-2CD5-0910-868B-0E9D093D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174" t="29674" b="31475"/>
          <a:stretch/>
        </p:blipFill>
        <p:spPr>
          <a:xfrm>
            <a:off x="5395082" y="4581078"/>
            <a:ext cx="2525290" cy="877498"/>
          </a:xfrm>
          <a:prstGeom prst="rect">
            <a:avLst/>
          </a:prstGeom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E3B31C3B-C8E0-9A5B-F68E-C06D73B802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382" t="27876" r="29237" b="4948"/>
          <a:stretch/>
        </p:blipFill>
        <p:spPr>
          <a:xfrm>
            <a:off x="5364088" y="3032428"/>
            <a:ext cx="2915432" cy="1476642"/>
          </a:xfrm>
          <a:prstGeom prst="rect">
            <a:avLst/>
          </a:prstGeom>
        </p:spPr>
      </p:pic>
      <p:pic>
        <p:nvPicPr>
          <p:cNvPr id="12" name="Image 3">
            <a:extLst>
              <a:ext uri="{FF2B5EF4-FFF2-40B4-BE49-F238E27FC236}">
                <a16:creationId xmlns:a16="http://schemas.microsoft.com/office/drawing/2014/main" id="{6D4939F1-F569-D78B-7B8F-699EC651F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904" y="1930184"/>
            <a:ext cx="28575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C01DA0-444B-0284-69B6-1425AF9E4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4412515" cy="51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16FA3-C268-8431-5D16-52BA52DC4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31E8A-3D61-A386-1BA6-32EC18D6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Fenêtres antibruit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8B82DAE-9FDE-354D-3E95-74692EB62A26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 dirty="0"/>
              <a:t>Droit à l’installation de fenêtres antibruit en cas de dérogation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3FFF694-5B7D-646F-5ACE-1A93B89528CA}"/>
              </a:ext>
            </a:extLst>
          </p:cNvPr>
          <p:cNvSpPr txBox="1">
            <a:spLocks/>
          </p:cNvSpPr>
          <p:nvPr/>
        </p:nvSpPr>
        <p:spPr bwMode="auto">
          <a:xfrm>
            <a:off x="1051155" y="1916832"/>
            <a:ext cx="789576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Toutes les façades avec dépassement des valeurs limites d’immission</a:t>
            </a:r>
            <a:br>
              <a:rPr lang="fr-FR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59 bâtiments, 109 façades, 417 fenêtres</a:t>
            </a:r>
            <a:br>
              <a:rPr lang="fr-FR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visibles sur les descriptifs</a:t>
            </a:r>
            <a:br>
              <a:rPr lang="fr-FR" sz="160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fr-FR" sz="210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560B7D-9802-BA44-3282-3A2465C87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/>
          <a:stretch/>
        </p:blipFill>
        <p:spPr>
          <a:xfrm>
            <a:off x="1007603" y="3249588"/>
            <a:ext cx="7722059" cy="2159632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A5BCA4-C1B1-C2B5-6CDB-92966055B0D8}"/>
              </a:ext>
            </a:extLst>
          </p:cNvPr>
          <p:cNvSpPr txBox="1">
            <a:spLocks/>
          </p:cNvSpPr>
          <p:nvPr/>
        </p:nvSpPr>
        <p:spPr bwMode="auto">
          <a:xfrm>
            <a:off x="1007603" y="5733256"/>
            <a:ext cx="789576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Aucun droit en cas de dépassement des valeurs de planification</a:t>
            </a:r>
            <a:br>
              <a:rPr lang="fr-FR" sz="1600">
                <a:solidFill>
                  <a:schemeClr val="bg1">
                    <a:lumMod val="50000"/>
                  </a:schemeClr>
                </a:solidFill>
              </a:rPr>
            </a:br>
            <a:endParaRPr lang="fr-FR" sz="16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fr-FR" sz="2100">
                <a:solidFill>
                  <a:schemeClr val="bg1">
                    <a:lumMod val="50000"/>
                  </a:schemeClr>
                </a:solidFill>
              </a:rPr>
            </a:br>
            <a:endParaRPr lang="fr-FR" sz="21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0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juridique – SG DDPS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9E4B7C-C7DE-C643-D72C-1870A35D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01" y="2096852"/>
            <a:ext cx="5534797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Dépassement des valeurs limites d’immission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7D4B36-E703-4FAA-94AA-25D5F8541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1449388"/>
            <a:ext cx="8205345" cy="4545012"/>
          </a:xfrm>
        </p:spPr>
        <p:txBody>
          <a:bodyPr/>
          <a:lstStyle/>
          <a:p>
            <a:r>
              <a:rPr lang="fr-FR" dirty="0"/>
              <a:t>Les installations qui ne satisfont pas aux dispositions de la loi sur la protection de l’environnement doivent être assainies.</a:t>
            </a:r>
          </a:p>
          <a:p>
            <a:endParaRPr lang="de-CH" dirty="0"/>
          </a:p>
          <a:p>
            <a:r>
              <a:rPr lang="fr-FR" dirty="0"/>
              <a:t>Les installations seront assainies :</a:t>
            </a:r>
          </a:p>
          <a:p>
            <a:pPr lvl="1"/>
            <a:r>
              <a:rPr lang="fr-FR" dirty="0"/>
              <a:t>dans la mesure où cela est réalisable sur le plan de la technique et de l’exploitation et économiquement supportable.</a:t>
            </a:r>
          </a:p>
          <a:p>
            <a:pPr lvl="1"/>
            <a:r>
              <a:rPr lang="fr-FR" dirty="0"/>
              <a:t>de telle façon que les valeurs limites d’immission ne soient plus dépassées.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Dérogation (allègement)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164" y="1438756"/>
            <a:ext cx="8311671" cy="4545012"/>
          </a:xfrm>
        </p:spPr>
        <p:txBody>
          <a:bodyPr/>
          <a:lstStyle/>
          <a:p>
            <a:pPr algn="l"/>
            <a:r>
              <a:rPr lang="fr-FR" sz="2000" dirty="0"/>
              <a:t>Si les </a:t>
            </a:r>
            <a:r>
              <a:rPr lang="fr-FR" sz="2000" b="1" dirty="0"/>
              <a:t>valeurs limites</a:t>
            </a:r>
            <a:r>
              <a:rPr lang="fr-FR" sz="2000" dirty="0"/>
              <a:t> ne peuvent </a:t>
            </a:r>
            <a:r>
              <a:rPr lang="fr-FR" sz="2000" b="1" dirty="0"/>
              <a:t>pas être respectées</a:t>
            </a:r>
            <a:r>
              <a:rPr lang="fr-FR" sz="2000" dirty="0"/>
              <a:t> par des mesures proportionnées, l’autorité d’exécution accorde une dérogation (</a:t>
            </a:r>
            <a:r>
              <a:rPr lang="fr-FR" sz="2000" b="1" dirty="0"/>
              <a:t>allègement</a:t>
            </a:r>
            <a:r>
              <a:rPr lang="fr-FR" sz="2000" dirty="0"/>
              <a:t>).</a:t>
            </a:r>
          </a:p>
          <a:p>
            <a:pPr algn="l"/>
            <a:endParaRPr lang="de-CH" sz="2000" dirty="0"/>
          </a:p>
          <a:p>
            <a:pPr algn="l"/>
            <a:r>
              <a:rPr lang="fr-FR" sz="2000" dirty="0"/>
              <a:t>L’octroi d’allègements a pour conséquence que les valeurs limites d’immission pour le bruit causé par l’armée peuvent continuer à être dépassées pour les immeubles concernés dans une mesure définie. Cela correspond à une expropriation du droit de défense contre l’exposition au bruit au titre de l’art. 679 CC (droit de voisinage). </a:t>
            </a:r>
          </a:p>
          <a:p>
            <a:pPr algn="l"/>
            <a:endParaRPr lang="de-CH" sz="2000" dirty="0"/>
          </a:p>
          <a:p>
            <a:pPr marL="0" indent="0" algn="l">
              <a:buNone/>
            </a:pPr>
            <a:endParaRPr lang="de-CH" sz="2000" dirty="0"/>
          </a:p>
          <a:p>
            <a:pPr marL="0" indent="0" algn="l">
              <a:buNone/>
            </a:pPr>
            <a:endParaRPr lang="de-CH" sz="2000" dirty="0"/>
          </a:p>
          <a:p>
            <a:pPr algn="l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937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2339A-A138-8BD6-9C2F-A7974820D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9AF54-C9F1-C67C-30B3-AC5CFB6E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Détermination du bruit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5955EF6-E839-7F56-D562-D8C5B09A1616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4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 dirty="0"/>
              <a:t>Calculs avec des logiciels spéciaux</a:t>
            </a:r>
          </a:p>
          <a:p>
            <a:pPr lvl="1"/>
            <a:r>
              <a:rPr lang="fr-FR" sz="2100" dirty="0" err="1"/>
              <a:t>SonArms</a:t>
            </a:r>
            <a:r>
              <a:rPr lang="fr-FR" sz="2100" dirty="0"/>
              <a:t> : bruits de tir</a:t>
            </a:r>
          </a:p>
          <a:p>
            <a:pPr lvl="1"/>
            <a:r>
              <a:rPr lang="fr-FR" sz="2100" dirty="0" err="1"/>
              <a:t>Flula</a:t>
            </a:r>
            <a:r>
              <a:rPr lang="fr-FR" sz="2100" dirty="0"/>
              <a:t> : bruits aériens</a:t>
            </a:r>
          </a:p>
          <a:p>
            <a:pPr lvl="1"/>
            <a:r>
              <a:rPr lang="fr-FR" sz="2100" dirty="0" err="1"/>
              <a:t>Cadna</a:t>
            </a:r>
            <a:r>
              <a:rPr lang="fr-FR" sz="2100" dirty="0"/>
              <a:t> : bruits routiers, bruits industriels</a:t>
            </a:r>
          </a:p>
          <a:p>
            <a:r>
              <a:rPr lang="fr-FR" sz="2100" dirty="0"/>
              <a:t>Les modèles sont vérifiés selon les technologies les plus récentes </a:t>
            </a:r>
          </a:p>
          <a:p>
            <a:pPr lvl="1"/>
            <a:r>
              <a:rPr lang="fr-FR" sz="2100" dirty="0"/>
              <a:t>Émissions saisies dans des bases de données</a:t>
            </a:r>
          </a:p>
          <a:p>
            <a:pPr lvl="1"/>
            <a:r>
              <a:rPr lang="fr-FR" sz="2100" dirty="0"/>
              <a:t>Propagation du bruit selon les bases physiques et les normes</a:t>
            </a:r>
          </a:p>
          <a:p>
            <a:pPr lvl="1"/>
            <a:r>
              <a:rPr lang="fr-FR" sz="2100" dirty="0"/>
              <a:t>Évaluation selon les annexes pertinentes de l’ordonnance sur la protection contre le bruit </a:t>
            </a:r>
          </a:p>
          <a:p>
            <a:pPr lvl="1"/>
            <a:endParaRPr lang="de-CH" sz="2100" kern="0" dirty="0"/>
          </a:p>
        </p:txBody>
      </p:sp>
    </p:spTree>
    <p:extLst>
      <p:ext uri="{BB962C8B-B14F-4D97-AF65-F5344CB8AC3E}">
        <p14:creationId xmlns:p14="http://schemas.microsoft.com/office/powerpoint/2010/main" val="18387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Demande d’indemnisation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164" y="1438756"/>
            <a:ext cx="8536450" cy="4545012"/>
          </a:xfrm>
        </p:spPr>
        <p:txBody>
          <a:bodyPr/>
          <a:lstStyle/>
          <a:p>
            <a:r>
              <a:rPr lang="fr-FR" sz="2000" dirty="0"/>
              <a:t>Les oppositions à l’expropriation doivent être formulées pendant la mise à l’enquête publique (30 jours) dans le cadre de la procédure d’approbation des plans de constructions militaires.</a:t>
            </a:r>
          </a:p>
          <a:p>
            <a:pPr marL="0" indent="0">
              <a:buNone/>
            </a:pPr>
            <a:endParaRPr lang="de-CH" sz="2000" dirty="0"/>
          </a:p>
          <a:p>
            <a:r>
              <a:rPr lang="fr-FR" sz="2000" dirty="0"/>
              <a:t>Les demandes d’indemnisation doivent également être présentées par voie d’opposition.</a:t>
            </a:r>
          </a:p>
          <a:p>
            <a:pPr marL="0" indent="0" algn="l">
              <a:buNone/>
            </a:pPr>
            <a:endParaRPr lang="de-CH" sz="2000" dirty="0"/>
          </a:p>
          <a:p>
            <a:pPr algn="l"/>
            <a:r>
              <a:rPr lang="fr-FR" sz="2000" dirty="0"/>
              <a:t>La commission fédérale d’estimation évalue si les conditions pour une indemnisation sont remplies. Cela a lieu dès que l’approbation des plans militaires est entrée en force.</a:t>
            </a:r>
          </a:p>
          <a:p>
            <a:pPr marL="0" indent="0" algn="l">
              <a:buNone/>
            </a:pPr>
            <a:endParaRPr lang="de-CH" sz="2000" dirty="0"/>
          </a:p>
          <a:p>
            <a:pPr algn="l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2109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Mesures d’insonorisation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108" y="1484784"/>
            <a:ext cx="8315376" cy="4545012"/>
          </a:xfrm>
        </p:spPr>
        <p:txBody>
          <a:bodyPr/>
          <a:lstStyle/>
          <a:p>
            <a:pPr algn="l"/>
            <a:r>
              <a:rPr lang="fr-FR" sz="2000"/>
              <a:t>L’autorité d’exécution (SG DDPS) oblige les propriétaires des bâtiments exposés au bruit à isoler contre le bruit les fenêtres des </a:t>
            </a:r>
            <a:r>
              <a:rPr lang="fr-FR" sz="2000" u="sng"/>
              <a:t>locaux sensibles au bruit</a:t>
            </a:r>
            <a:r>
              <a:rPr lang="fr-FR" sz="2000"/>
              <a:t>.</a:t>
            </a:r>
          </a:p>
          <a:p>
            <a:pPr algn="l"/>
            <a:endParaRPr lang="de-CH" sz="2000" dirty="0"/>
          </a:p>
          <a:p>
            <a:r>
              <a:rPr lang="fr-FR" sz="2000"/>
              <a:t>Les locaux sensibles au bruit sont :</a:t>
            </a:r>
          </a:p>
          <a:p>
            <a:pPr marL="0" indent="0" algn="l">
              <a:buNone/>
            </a:pPr>
            <a:endParaRPr lang="de-CH" sz="2000" dirty="0"/>
          </a:p>
          <a:p>
            <a:pPr lvl="1"/>
            <a:r>
              <a:rPr lang="fr-FR" sz="2000"/>
              <a:t>les locaux dans les habitations, à l’exception des cuisines sans partie habitable, des locaux sanitaires et des réduits ;</a:t>
            </a:r>
          </a:p>
          <a:p>
            <a:pPr marL="457200" lvl="1" indent="0">
              <a:buNone/>
            </a:pPr>
            <a:endParaRPr lang="de-CH" sz="2000" dirty="0"/>
          </a:p>
          <a:p>
            <a:pPr lvl="1"/>
            <a:r>
              <a:rPr lang="fr-FR" sz="2000"/>
              <a:t>les locaux des entreprises dans lesquels des personnes séjournent régulièrement pendant une longue période, à l’exception des locaux destinés à l’élevage d’animaux de rente et des locaux à l’intérieur desquels le bruit d’exploitation est considérable.</a:t>
            </a:r>
          </a:p>
          <a:p>
            <a:pPr algn="l"/>
            <a:endParaRPr lang="de-CH" sz="2000" dirty="0"/>
          </a:p>
          <a:p>
            <a:pPr marL="0" indent="0" algn="l">
              <a:buNone/>
            </a:pPr>
            <a:endParaRPr lang="de-CH" sz="2000" dirty="0"/>
          </a:p>
          <a:p>
            <a:pPr marL="0" indent="0" algn="l">
              <a:buNone/>
            </a:pPr>
            <a:endParaRPr lang="de-CH" sz="2000" dirty="0"/>
          </a:p>
          <a:p>
            <a:pPr algn="l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7630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Prise en charge des coûts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" y="1124744"/>
            <a:ext cx="8534954" cy="4375305"/>
          </a:xfrm>
        </p:spPr>
        <p:txBody>
          <a:bodyPr/>
          <a:lstStyle/>
          <a:p>
            <a:pPr marL="0" indent="0" algn="l">
              <a:buNone/>
            </a:pPr>
            <a:endParaRPr lang="de-CH" sz="2000" dirty="0"/>
          </a:p>
          <a:p>
            <a:pPr algn="l"/>
            <a:r>
              <a:rPr lang="fr-FR" sz="2000"/>
              <a:t>Les bâtiments seront équipés de </a:t>
            </a:r>
            <a:r>
              <a:rPr lang="fr-FR" sz="2000" b="1"/>
              <a:t>fenêtres antibruit</a:t>
            </a:r>
            <a:r>
              <a:rPr lang="fr-FR" sz="2000"/>
              <a:t> </a:t>
            </a:r>
            <a:r>
              <a:rPr lang="fr-FR" sz="2000" b="1"/>
              <a:t>aux frais du DPPS</a:t>
            </a:r>
            <a:r>
              <a:rPr lang="fr-FR" sz="2000"/>
              <a:t>.</a:t>
            </a:r>
          </a:p>
          <a:p>
            <a:pPr algn="l"/>
            <a:endParaRPr lang="de-CH" sz="2000" dirty="0"/>
          </a:p>
          <a:p>
            <a:pPr algn="l"/>
            <a:r>
              <a:rPr lang="fr-FR" sz="2000"/>
              <a:t>Des mesures d’insonorisation ne sont pas nécessaires si :</a:t>
            </a:r>
          </a:p>
          <a:p>
            <a:pPr lvl="1"/>
            <a:endParaRPr lang="de-CH" sz="2000" dirty="0"/>
          </a:p>
          <a:p>
            <a:pPr lvl="1"/>
            <a:r>
              <a:rPr lang="fr-FR" sz="2000"/>
              <a:t>il ne faut pas s’attendre à une réduction perceptible du bruit dans le bâtiment ;</a:t>
            </a:r>
          </a:p>
          <a:p>
            <a:pPr lvl="1"/>
            <a:r>
              <a:rPr lang="fr-FR" sz="2000"/>
              <a:t>des intérêts prépondérants (sites construits, protection des monuments) s’y opposent ;</a:t>
            </a:r>
          </a:p>
          <a:p>
            <a:pPr lvl="1"/>
            <a:r>
              <a:rPr lang="fr-FR" sz="2000"/>
              <a:t>la démolition du bâtiment est prévisible dans les 3 ans ou les locaux concernés seront affectés à une utilisation non sensible au bruit dans les 3 ans.</a:t>
            </a:r>
          </a:p>
          <a:p>
            <a:pPr marL="0" indent="0" algn="l">
              <a:buNone/>
            </a:pPr>
            <a:endParaRPr lang="de-CH" sz="2000" dirty="0"/>
          </a:p>
          <a:p>
            <a:pPr marL="0" indent="0" algn="l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9406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 et points divers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60FE7F-C698-B0C7-8197-5492DB0855DC}"/>
              </a:ext>
            </a:extLst>
          </p:cNvPr>
          <p:cNvSpPr txBox="1"/>
          <p:nvPr/>
        </p:nvSpPr>
        <p:spPr>
          <a:xfrm>
            <a:off x="1007604" y="1448780"/>
            <a:ext cx="8244916" cy="391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Intervenants et professionnels</a:t>
            </a:r>
          </a:p>
          <a:p>
            <a:pPr>
              <a:buFontTx/>
              <a:buChar char="-"/>
            </a:pPr>
            <a:endParaRPr lang="de-CH" altLang="de-DE" sz="1800" dirty="0"/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fr-FR" sz="1800" dirty="0"/>
              <a:t>Thomas Gasser, Secrétariat général du DDPS Territoire et environnement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fr-FR" sz="1800" dirty="0"/>
              <a:t>Markus </a:t>
            </a:r>
            <a:r>
              <a:rPr lang="fr-FR" sz="1800" dirty="0" err="1"/>
              <a:t>Bapst</a:t>
            </a:r>
            <a:r>
              <a:rPr lang="fr-FR" sz="1800" dirty="0"/>
              <a:t>, </a:t>
            </a:r>
            <a:r>
              <a:rPr lang="fr-FR" sz="1800" dirty="0" err="1"/>
              <a:t>Triform</a:t>
            </a:r>
            <a:r>
              <a:rPr lang="fr-FR" sz="1800"/>
              <a:t> EA SA, auteur du rapport d’impact sur l’environnement</a:t>
            </a:r>
            <a:endParaRPr lang="de-CH" altLang="de-DE" sz="1800" dirty="0"/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fr-FR" sz="1800" dirty="0"/>
              <a:t>Florian Brunner, Communication armasuisse Immobilier		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fr-FR" sz="1800" dirty="0"/>
              <a:t>Colonel EMG Grégoire </a:t>
            </a:r>
            <a:r>
              <a:rPr lang="fr-FR" sz="1800" dirty="0" err="1"/>
              <a:t>Solioz</a:t>
            </a:r>
            <a:r>
              <a:rPr lang="fr-FR" sz="1800" dirty="0"/>
              <a:t>, commandant de la place d’armes de Bière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fr-FR" sz="1800" dirty="0"/>
              <a:t>Annette </a:t>
            </a:r>
            <a:r>
              <a:rPr lang="fr-FR" sz="1800" dirty="0" err="1"/>
              <a:t>Schnydrig</a:t>
            </a:r>
            <a:r>
              <a:rPr lang="fr-FR" sz="1800" dirty="0"/>
              <a:t>, cheffe de projet armasuisse Immobilier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fr-FR" sz="1800" dirty="0"/>
              <a:t>Dieter </a:t>
            </a:r>
            <a:r>
              <a:rPr lang="fr-FR" sz="1800" dirty="0" err="1"/>
              <a:t>Jährling</a:t>
            </a:r>
            <a:r>
              <a:rPr lang="fr-FR" sz="1800" dirty="0"/>
              <a:t>, </a:t>
            </a:r>
            <a:r>
              <a:rPr lang="fr-FR" sz="1800" dirty="0" err="1"/>
              <a:t>Gähler+Partner</a:t>
            </a:r>
            <a:r>
              <a:rPr lang="fr-FR" sz="1800" dirty="0"/>
              <a:t>, planificateur général</a:t>
            </a:r>
          </a:p>
        </p:txBody>
      </p:sp>
    </p:spTree>
    <p:extLst>
      <p:ext uri="{BB962C8B-B14F-4D97-AF65-F5344CB8AC3E}">
        <p14:creationId xmlns:p14="http://schemas.microsoft.com/office/powerpoint/2010/main" val="37959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Réglementation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1848052-3D57-6C02-2D31-0633B813A6C6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1138787" cy="23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 dirty="0"/>
              <a:t>LPE :</a:t>
            </a:r>
          </a:p>
          <a:p>
            <a:r>
              <a:rPr lang="fr-FR" sz="2100" dirty="0"/>
              <a:t>OPB :</a:t>
            </a:r>
          </a:p>
          <a:p>
            <a:r>
              <a:rPr lang="fr-FR" sz="2100" dirty="0"/>
              <a:t>DSB :</a:t>
            </a:r>
          </a:p>
          <a:p>
            <a:r>
              <a:rPr lang="fr-FR" sz="2100" dirty="0"/>
              <a:t>VP :</a:t>
            </a:r>
          </a:p>
          <a:p>
            <a:r>
              <a:rPr lang="fr-FR" sz="2100" dirty="0"/>
              <a:t>VLI :</a:t>
            </a:r>
          </a:p>
          <a:p>
            <a:r>
              <a:rPr lang="fr-FR" sz="2100" dirty="0"/>
              <a:t>VA :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8D45C4E-AECB-ABCF-3112-511247A35066}"/>
              </a:ext>
            </a:extLst>
          </p:cNvPr>
          <p:cNvSpPr txBox="1">
            <a:spLocks/>
          </p:cNvSpPr>
          <p:nvPr/>
        </p:nvSpPr>
        <p:spPr bwMode="auto">
          <a:xfrm>
            <a:off x="1979712" y="1449388"/>
            <a:ext cx="5508612" cy="23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100" dirty="0"/>
              <a:t>loi sur la protection de l’environnement</a:t>
            </a:r>
          </a:p>
          <a:p>
            <a:pPr marL="0" indent="0">
              <a:buNone/>
            </a:pPr>
            <a:r>
              <a:rPr lang="fr-FR" sz="2100" dirty="0"/>
              <a:t>ordonnance sur la protection contre le bruit</a:t>
            </a:r>
          </a:p>
          <a:p>
            <a:pPr marL="0" indent="0">
              <a:buNone/>
            </a:pPr>
            <a:r>
              <a:rPr lang="fr-FR" sz="2100" dirty="0"/>
              <a:t>degré de sensibilité au bruit</a:t>
            </a:r>
          </a:p>
          <a:p>
            <a:pPr marL="0" indent="0">
              <a:buNone/>
            </a:pPr>
            <a:r>
              <a:rPr lang="fr-FR" sz="2100" dirty="0"/>
              <a:t>valeur de planification</a:t>
            </a:r>
          </a:p>
          <a:p>
            <a:pPr marL="0" indent="0">
              <a:buNone/>
            </a:pPr>
            <a:r>
              <a:rPr lang="fr-FR" sz="2100" dirty="0"/>
              <a:t>valeur limite d’immission</a:t>
            </a:r>
          </a:p>
          <a:p>
            <a:pPr marL="0" indent="0">
              <a:buNone/>
            </a:pPr>
            <a:r>
              <a:rPr lang="fr-FR" sz="2100" dirty="0"/>
              <a:t>valeur d’alarme</a:t>
            </a:r>
          </a:p>
        </p:txBody>
      </p:sp>
    </p:spTree>
    <p:extLst>
      <p:ext uri="{BB962C8B-B14F-4D97-AF65-F5344CB8AC3E}">
        <p14:creationId xmlns:p14="http://schemas.microsoft.com/office/powerpoint/2010/main" val="35449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DE522-D47E-A85B-CE59-ADB8D966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6E1EC-9C1B-662F-84B8-7676E2AB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68660"/>
            <a:ext cx="7461250" cy="989013"/>
          </a:xfrm>
        </p:spPr>
        <p:txBody>
          <a:bodyPr/>
          <a:lstStyle/>
          <a:p>
            <a:r>
              <a:rPr lang="fr-FR"/>
              <a:t>Niveaux pour la détermination du bruit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C6CE8B1-1EC8-C8C0-CDF2-3108CC764EAC}"/>
              </a:ext>
            </a:extLst>
          </p:cNvPr>
          <p:cNvSpPr txBox="1">
            <a:spLocks/>
          </p:cNvSpPr>
          <p:nvPr/>
        </p:nvSpPr>
        <p:spPr bwMode="auto">
          <a:xfrm>
            <a:off x="483615" y="1100274"/>
            <a:ext cx="8176770" cy="23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 dirty="0"/>
              <a:t>LAE : 	Niveau d’un événement acoustique avec 			concentration de l’énergie sonore en 1 s. Mesure		pour le bruit de tirs militaires. </a:t>
            </a:r>
          </a:p>
          <a:p>
            <a:pPr marL="1795463" indent="-1438275">
              <a:buNone/>
            </a:pPr>
            <a:r>
              <a:rPr lang="fr-FR" sz="2100" dirty="0" err="1"/>
              <a:t>Leq</a:t>
            </a:r>
            <a:r>
              <a:rPr lang="fr-FR" sz="2100" dirty="0"/>
              <a:t> :	Niveau de pression acoustique équivalent. Mesure pour le bruit routier, le bruit industriel, le bruit des chemins de fer, etc.</a:t>
            </a:r>
          </a:p>
          <a:p>
            <a:r>
              <a:rPr lang="fr-FR" sz="2100" dirty="0" err="1"/>
              <a:t>LAFmax</a:t>
            </a:r>
            <a:r>
              <a:rPr lang="fr-FR" sz="2100" dirty="0"/>
              <a:t> :	Niveau maximal pondéré A, constante de temps		F (125 ms). Mesure pour le bruit de tirs civils. Bruit		des hélicoptères.</a:t>
            </a:r>
          </a:p>
          <a:p>
            <a:r>
              <a:rPr lang="fr-FR" sz="2100" dirty="0"/>
              <a:t> </a:t>
            </a:r>
            <a:r>
              <a:rPr lang="fr-FR" sz="2100" dirty="0" err="1"/>
              <a:t>Lr</a:t>
            </a:r>
            <a:r>
              <a:rPr lang="fr-FR" sz="2100" dirty="0"/>
              <a:t> : 		Niveau d’évaluation. Niveau physique pondéré par	des facteurs de correction selon OPB en moyenne annuelle.</a:t>
            </a:r>
          </a:p>
          <a:p>
            <a:r>
              <a:rPr lang="fr-FR" sz="2100" dirty="0"/>
              <a:t>dB(A) :	Décibel A : unité de mesure du niveau sonore. 		Pondération de fréquence A. La pondération A se		rapproche de la perception de l’oreille.</a:t>
            </a:r>
          </a:p>
        </p:txBody>
      </p:sp>
    </p:spTree>
    <p:extLst>
      <p:ext uri="{BB962C8B-B14F-4D97-AF65-F5344CB8AC3E}">
        <p14:creationId xmlns:p14="http://schemas.microsoft.com/office/powerpoint/2010/main" val="5528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Belastungsgrenzwerte</a:t>
            </a:r>
            <a:endParaRPr lang="de-CH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11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de-CH" sz="2100" kern="0" dirty="0"/>
              <a:t>Für den Helikopterlärm gibt es Belastungsgrenzwerte für den Jahresmittelpegel (Lr</a:t>
            </a:r>
            <a:r>
              <a:rPr lang="de-CH" sz="2100" kern="0" baseline="-25000" dirty="0"/>
              <a:t>k</a:t>
            </a:r>
            <a:r>
              <a:rPr lang="de-CH" sz="2100" kern="0" dirty="0"/>
              <a:t>) und den Maximalpegel (L</a:t>
            </a:r>
            <a:r>
              <a:rPr lang="de-CH" sz="2100" kern="0" baseline="-25000" dirty="0"/>
              <a:t>max</a:t>
            </a:r>
            <a:r>
              <a:rPr lang="de-CH" sz="2100" kern="0" dirty="0"/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5D6659-5930-1DE0-BDCB-AB214A2D3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28" y="2568976"/>
            <a:ext cx="5760000" cy="16881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B5CEBA-B4B2-4571-69E1-6E6F84E7B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8" y="4452121"/>
            <a:ext cx="5760000" cy="1713183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4A40DFE-FD01-FCBF-769C-BC858CC1E642}"/>
              </a:ext>
            </a:extLst>
          </p:cNvPr>
          <p:cNvSpPr txBox="1">
            <a:spLocks/>
          </p:cNvSpPr>
          <p:nvPr/>
        </p:nvSpPr>
        <p:spPr bwMode="auto">
          <a:xfrm>
            <a:off x="6912260" y="3240131"/>
            <a:ext cx="720746" cy="3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Lr</a:t>
            </a:r>
            <a:r>
              <a:rPr lang="de-CH" sz="2100" kern="0" baseline="-25000" dirty="0">
                <a:solidFill>
                  <a:schemeClr val="bg1">
                    <a:lumMod val="50000"/>
                  </a:schemeClr>
                </a:solidFill>
              </a:rPr>
              <a:t>k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0B74410-2734-CC3C-563F-C8E96F863E90}"/>
              </a:ext>
            </a:extLst>
          </p:cNvPr>
          <p:cNvSpPr txBox="1">
            <a:spLocks/>
          </p:cNvSpPr>
          <p:nvPr/>
        </p:nvSpPr>
        <p:spPr bwMode="auto">
          <a:xfrm>
            <a:off x="6912260" y="5083839"/>
            <a:ext cx="720746" cy="3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de-CH" sz="2100" kern="0" baseline="-25000" dirty="0">
                <a:solidFill>
                  <a:schemeClr val="bg1">
                    <a:lumMod val="50000"/>
                  </a:schemeClr>
                </a:solidFill>
              </a:rPr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19579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 des tirs – évaluation actuelle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/>
              <a:t>114 bâtiments étudiés, dont 4 habités en permanence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4535996" y="2135588"/>
            <a:ext cx="4468282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État ACTUEL</a:t>
            </a:r>
          </a:p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47 bâtiments &gt; VLI</a:t>
            </a:r>
            <a:br>
              <a:rPr lang="fr-FR" sz="210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4 habités en permanence – 7 personnes</a:t>
            </a:r>
          </a:p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5 bâtiments ≥ VA</a:t>
            </a:r>
            <a:br>
              <a:rPr lang="fr-FR" sz="210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(1 habité en permanence – 1 personne)</a:t>
            </a:r>
          </a:p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Tirs avec ob bl</a:t>
            </a:r>
            <a:br>
              <a:rPr lang="fr-FR" sz="210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44 bâtiments autour du sommet du col</a:t>
            </a:r>
          </a:p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Tirs Chlusmatte</a:t>
            </a:r>
            <a:br>
              <a:rPr lang="fr-FR" sz="210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3 bâtiments Nideralp</a:t>
            </a:r>
          </a:p>
          <a:p>
            <a:pPr marL="0" indent="0">
              <a:buNone/>
            </a:pPr>
            <a:br>
              <a:rPr lang="fr-FR" sz="2100">
                <a:solidFill>
                  <a:schemeClr val="bg1">
                    <a:lumMod val="50000"/>
                  </a:schemeClr>
                </a:solidFill>
              </a:rPr>
            </a:br>
            <a:endParaRPr lang="fr-FR" sz="210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4726592-6911-7EA8-F8A8-61AF4ABF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35587"/>
            <a:ext cx="3420380" cy="38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 des tirs – impact du projet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/>
              <a:t>Modifications résultant de l’extension de l’infrastructure d’instruction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4535996" y="2135588"/>
            <a:ext cx="3817513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Tirs avec ob bl et mortier 16 à partir de la Maison Barral</a:t>
            </a:r>
          </a:p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Tirs avec mortier 16 à partir de Sal</a:t>
            </a:r>
          </a:p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Tirs avec f ass 90 et pist 75 à partir de la nouvelle installation CD de Niwen</a:t>
            </a:r>
          </a:p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Pas de nouvelles zones cibles</a:t>
            </a:r>
            <a:br>
              <a:rPr lang="fr-FR" sz="2100">
                <a:solidFill>
                  <a:schemeClr val="bg1">
                    <a:lumMod val="50000"/>
                  </a:schemeClr>
                </a:solidFill>
              </a:rPr>
            </a:br>
            <a:endParaRPr lang="fr-FR" sz="210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32A581-8636-32F6-68D2-DA59814271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94" t="43328" r="42105" b="37281"/>
          <a:stretch/>
        </p:blipFill>
        <p:spPr>
          <a:xfrm>
            <a:off x="783265" y="2132856"/>
            <a:ext cx="3321454" cy="17114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0EF6A9-002C-E1BE-995A-CD78426D6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052" t="83934"/>
          <a:stretch/>
        </p:blipFill>
        <p:spPr>
          <a:xfrm>
            <a:off x="783264" y="4060291"/>
            <a:ext cx="3321453" cy="15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 des tirs – future évaluation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fr-FR" sz="2100"/>
              <a:t>114 bâtiments étudiés, dont 4 habités en permanence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4535996" y="2135588"/>
            <a:ext cx="4573089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État PROJET</a:t>
            </a:r>
          </a:p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59 bâtiments &gt; VLI</a:t>
            </a:r>
            <a:br>
              <a:rPr lang="fr-FR" sz="210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4 habités en permanence – 7 personnes</a:t>
            </a:r>
          </a:p>
          <a:p>
            <a:r>
              <a:rPr lang="fr-FR" sz="2100">
                <a:solidFill>
                  <a:schemeClr val="bg1">
                    <a:lumMod val="50000"/>
                  </a:schemeClr>
                </a:solidFill>
              </a:rPr>
              <a:t>9 bâtiments ≥ VA</a:t>
            </a:r>
            <a:br>
              <a:rPr lang="fr-FR" sz="210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(1 habité en permanence – 1 personne)</a:t>
            </a:r>
          </a:p>
          <a:p>
            <a:r>
              <a:rPr lang="fr-FR">
                <a:solidFill>
                  <a:schemeClr val="bg1">
                    <a:lumMod val="50000"/>
                  </a:schemeClr>
                </a:solidFill>
              </a:rPr>
              <a:t>Tirs avec ob bl et mortier 16</a:t>
            </a:r>
            <a:br>
              <a:rPr lang="fr-FR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45 bâtiments autour du sommet du col</a:t>
            </a:r>
            <a:br>
              <a:rPr lang="fr-FR" sz="160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14 bâtiments autour de la Maison Barral</a:t>
            </a: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fr-FR" sz="2100">
                <a:solidFill>
                  <a:schemeClr val="bg1">
                    <a:lumMod val="50000"/>
                  </a:schemeClr>
                </a:solidFill>
              </a:rPr>
            </a:br>
            <a:endParaRPr lang="fr-FR" sz="210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4726592-6911-7EA8-F8A8-61AF4ABF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35587"/>
            <a:ext cx="3420380" cy="38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412" y="279400"/>
            <a:ext cx="7732079" cy="989013"/>
          </a:xfrm>
        </p:spPr>
        <p:txBody>
          <a:bodyPr/>
          <a:lstStyle/>
          <a:p>
            <a:r>
              <a:rPr lang="de-CH" altLang="de-DE" dirty="0"/>
              <a:t>Schiesslärm Neue Anlagen</a:t>
            </a:r>
            <a:endParaRPr lang="de-CH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de-CH" sz="2100" kern="0" dirty="0"/>
              <a:t>114 untersuchte Gebäude, davon 4 permanent bewohnte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4535996" y="2135588"/>
            <a:ext cx="4573089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Neue Anlagen</a:t>
            </a:r>
          </a:p>
          <a:p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18 Gebäude um Barralhaus</a:t>
            </a:r>
            <a:b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  <a:t>Gampisch, Sicka, Niwa</a:t>
            </a:r>
          </a:p>
          <a:p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Schiessen mit PzHb und Mörser 16</a:t>
            </a:r>
            <a:b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  <a:t>18 Planungswerte</a:t>
            </a:r>
            <a:b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  <a:t>davon 15 Immissionsgrenzwerte</a:t>
            </a:r>
            <a:b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  <a:t>davon 3 Alarmwerte</a:t>
            </a:r>
          </a:p>
          <a:p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Schiessen Sal und KD-Niwen</a:t>
            </a:r>
            <a:b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  <a:t>Planungswerte eingehalten</a:t>
            </a:r>
          </a:p>
          <a:p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</a:br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4726592-6911-7EA8-F8A8-61AF4ABF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94" t="43328" r="42105" b="37281"/>
          <a:stretch/>
        </p:blipFill>
        <p:spPr>
          <a:xfrm>
            <a:off x="783265" y="2132856"/>
            <a:ext cx="3321454" cy="17114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AEBB08-23C6-7877-0D80-C918FDD6E3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052" t="83934"/>
          <a:stretch/>
        </p:blipFill>
        <p:spPr>
          <a:xfrm>
            <a:off x="783264" y="4060291"/>
            <a:ext cx="3321453" cy="15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TER_VBS_PST_A_JUNI_2006">
  <a:themeElements>
    <a:clrScheme name="MASTER_VBS_PST_A_JUNI_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_VBS_PST_A_JUNI_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_VBS_PST_A_JUNI_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VBS_PST_A_JUNI_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VBS_PST_A_JUNI_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VBS_PST_A_JUNI_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VBS_PST_A_JUNI_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VBS_PST_A_JUNI_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MASTER_VBS_PST_A_JUNI_2006</Template>
  <TotalTime>0</TotalTime>
  <Words>1716</Words>
  <Application>Microsoft Office PowerPoint</Application>
  <PresentationFormat>Bildschirmpräsentation (4:3)</PresentationFormat>
  <Paragraphs>257</Paragraphs>
  <Slides>23</Slides>
  <Notes>18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Google Sans</vt:lpstr>
      <vt:lpstr>Wingdings</vt:lpstr>
      <vt:lpstr>MASTER_VBS_PST_A_JUNI_2006</vt:lpstr>
      <vt:lpstr>PowerPoint-Präsentation</vt:lpstr>
      <vt:lpstr>Détermination du bruit</vt:lpstr>
      <vt:lpstr>Réglementation</vt:lpstr>
      <vt:lpstr>Niveaux pour la détermination du bruit</vt:lpstr>
      <vt:lpstr>Belastungsgrenzwerte</vt:lpstr>
      <vt:lpstr>Bruit des tirs – évaluation actuelle</vt:lpstr>
      <vt:lpstr>Bruit des tirs – impact du projet</vt:lpstr>
      <vt:lpstr>Bruit des tirs – future évaluation</vt:lpstr>
      <vt:lpstr>Schiesslärm Neue Anlagen</vt:lpstr>
      <vt:lpstr>Bruit des tirs – mesures</vt:lpstr>
      <vt:lpstr>Bruit des tirs –  mesures</vt:lpstr>
      <vt:lpstr>Bruit des hélicoptères – évaluation</vt:lpstr>
      <vt:lpstr>Examen global du bruit</vt:lpstr>
      <vt:lpstr>Examen global du bruit Impact sur les immeubles</vt:lpstr>
      <vt:lpstr>Descriptifs</vt:lpstr>
      <vt:lpstr>Fenêtres antibruit</vt:lpstr>
      <vt:lpstr>Cadre juridique – SG DDPS</vt:lpstr>
      <vt:lpstr>Dépassement des valeurs limites d’immission</vt:lpstr>
      <vt:lpstr>Dérogation (allègement)</vt:lpstr>
      <vt:lpstr>Demande d’indemnisation</vt:lpstr>
      <vt:lpstr>Mesures d’insonorisation</vt:lpstr>
      <vt:lpstr>Prise en charge des coûts</vt:lpstr>
      <vt:lpstr>Questions et points divers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2024-11-19T15:57:30Z</dcterms:created>
  <dcterms:modified xsi:type="dcterms:W3CDTF">2024-11-19T15:59:44Z</dcterms:modified>
</cp:coreProperties>
</file>